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4"/>
  </p:notesMasterIdLst>
  <p:handoutMasterIdLst>
    <p:handoutMasterId r:id="rId35"/>
  </p:handoutMasterIdLst>
  <p:sldIdLst>
    <p:sldId id="256" r:id="rId2"/>
    <p:sldId id="47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80" r:id="rId18"/>
    <p:sldId id="481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2" r:id="rId27"/>
    <p:sldId id="423" r:id="rId28"/>
    <p:sldId id="424" r:id="rId29"/>
    <p:sldId id="425" r:id="rId30"/>
    <p:sldId id="426" r:id="rId31"/>
    <p:sldId id="427" r:id="rId32"/>
    <p:sldId id="428" r:id="rId33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3333FF"/>
    <a:srgbClr val="FFCCCC"/>
    <a:srgbClr val="CCECFF"/>
    <a:srgbClr val="FF5050"/>
    <a:srgbClr val="FFFF00"/>
    <a:srgbClr val="FF9999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774" autoAdjust="0"/>
    <p:restoredTop sz="69770" autoAdjust="0"/>
  </p:normalViewPr>
  <p:slideViewPr>
    <p:cSldViewPr snapToGrid="0">
      <p:cViewPr varScale="1">
        <p:scale>
          <a:sx n="86" d="100"/>
          <a:sy n="86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4A33FDE-DEC5-4994-8BAC-2AC1DABF1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8B75D40D-B33E-428A-9C5D-877E517D5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58268-6B1E-43E4-A4F3-DB87FB12072B}" type="slidenum">
              <a:rPr lang="en-US"/>
              <a:pPr/>
              <a:t>8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3738"/>
            <a:ext cx="4635500" cy="3476625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2138"/>
            <a:ext cx="5133975" cy="41751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94AFD-B94B-4C3C-94FF-51D93EC9561E}" type="slidenum">
              <a:rPr lang="en-US"/>
              <a:pPr/>
              <a:t>9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3738"/>
            <a:ext cx="4635500" cy="3476625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2138"/>
            <a:ext cx="5133975" cy="41751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D2628-D422-4B51-AE2B-DCA808E212B1}" type="slidenum">
              <a:rPr lang="en-US"/>
              <a:pPr/>
              <a:t>10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3738"/>
            <a:ext cx="4635500" cy="3476625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2138"/>
            <a:ext cx="5133975" cy="41751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67ADB-4CAF-42AA-A467-F7F8641BE985}" type="slidenum">
              <a:rPr lang="en-US"/>
              <a:pPr/>
              <a:t>11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3738"/>
            <a:ext cx="4635500" cy="3476625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2138"/>
            <a:ext cx="5133975" cy="41751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C4818-76CB-4B61-929B-DF7D502E010C}" type="slidenum">
              <a:rPr lang="en-US"/>
              <a:pPr/>
              <a:t>16</a:t>
            </a:fld>
            <a:endParaRPr 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3738"/>
            <a:ext cx="4635500" cy="3476625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2138"/>
            <a:ext cx="5133975" cy="41751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54E21-C109-4FA7-8DA8-9E390C014136}" type="slidenum">
              <a:rPr lang="en-US"/>
              <a:pPr/>
              <a:t>24</a:t>
            </a:fld>
            <a:endParaRPr 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3738"/>
            <a:ext cx="4635500" cy="3476625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2138"/>
            <a:ext cx="5133975" cy="41751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A260A-7DB0-44FC-9049-CDB71676F7FD}" type="slidenum">
              <a:rPr lang="en-US"/>
              <a:pPr/>
              <a:t>25</a:t>
            </a:fld>
            <a:endParaRPr lang="en-US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3738"/>
            <a:ext cx="4635500" cy="3476625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2138"/>
            <a:ext cx="5133975" cy="41751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954AF-E461-45B8-BF0C-545CB0308D2B}" type="slidenum">
              <a:rPr lang="en-US"/>
              <a:pPr/>
              <a:t>29</a:t>
            </a:fld>
            <a:endParaRPr 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3738"/>
            <a:ext cx="4635500" cy="3476625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2138"/>
            <a:ext cx="5133975" cy="41751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622B6-A2BF-498C-A61C-1AAA57408865}" type="slidenum">
              <a:rPr lang="en-US"/>
              <a:pPr/>
              <a:t>32</a:t>
            </a:fld>
            <a:endParaRPr lang="en-US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3738"/>
            <a:ext cx="4635500" cy="3476625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2138"/>
            <a:ext cx="5133975" cy="41751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09800" y="77788"/>
            <a:ext cx="4584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11-755 Machine Learning for Signal Processing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14E4E1-D558-4ECF-AB49-AE0844023D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886D8-DB43-4A31-AC69-A44D14E48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5EFF4-9053-47F8-9B39-253D93DF6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58812-8236-48C8-B9B4-64FE24E09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A97A-BE15-4A61-98C8-12F4675FE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9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0000"/>
            <a:ext cx="8229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E1BD-67C7-4D4F-BCE1-ACFAC3568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038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5D22-7606-40EE-ACC4-BD7F3472E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52BB1-70BE-4E34-8B57-F546E6C83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995FD-489E-4034-B4A6-ED2EC7514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07745-2866-4F9A-8970-7AA7C4B28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68FE-EFFE-4D8D-A086-8A7ADB9F5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8376-14AB-4EDE-B871-63C830229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94636-D441-46E2-A821-F3674BB70D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88F8E-95BC-4F26-A1E1-E21FA3610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F6E34-D60E-467D-AD7E-B67E1D645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700D69AA-472F-48D7-BCFF-80FE60CB5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51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6.wav"/><Relationship Id="rId7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hiksha\doc\presentations\CMUsymposium.22jan10\adrakrev.wav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bhiksha\doc\presentations\CMUsymposium.22jan10\adrakderev.wav" TargetMode="External"/><Relationship Id="rId1" Type="http://schemas.openxmlformats.org/officeDocument/2006/relationships/audio" Target="file:///C:\Users\bhiksha\doc\presentations\CMUsymposium.22jan10\adrakrev.wav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Latent Variable Models and Signal Separation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 </a:t>
            </a:r>
            <a:r>
              <a:rPr lang="en-US" dirty="0" smtClean="0"/>
              <a:t>12.  11 </a:t>
            </a:r>
            <a:r>
              <a:rPr lang="en-US" dirty="0" smtClean="0"/>
              <a:t>Oct 2011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B9FBB-B93E-4407-967B-3AFD51874472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79450"/>
          </a:xfrm>
        </p:spPr>
        <p:txBody>
          <a:bodyPr/>
          <a:lstStyle/>
          <a:p>
            <a:pPr eaLnBrk="1" hangingPunct="1"/>
            <a:r>
              <a:rPr lang="en-US" sz="3800" smtClean="0"/>
              <a:t>Shift Invariance in one Dimension</a:t>
            </a:r>
          </a:p>
        </p:txBody>
      </p:sp>
      <p:grpSp>
        <p:nvGrpSpPr>
          <p:cNvPr id="110596" name="Group 4"/>
          <p:cNvGrpSpPr>
            <a:grpSpLocks/>
          </p:cNvGrpSpPr>
          <p:nvPr/>
        </p:nvGrpSpPr>
        <p:grpSpPr bwMode="auto">
          <a:xfrm>
            <a:off x="1152525" y="2400300"/>
            <a:ext cx="2381250" cy="436563"/>
            <a:chOff x="726" y="1512"/>
            <a:chExt cx="1500" cy="275"/>
          </a:xfrm>
        </p:grpSpPr>
        <p:grpSp>
          <p:nvGrpSpPr>
            <p:cNvPr id="110615" name="Group 5"/>
            <p:cNvGrpSpPr>
              <a:grpSpLocks/>
            </p:cNvGrpSpPr>
            <p:nvPr/>
          </p:nvGrpSpPr>
          <p:grpSpPr bwMode="auto">
            <a:xfrm>
              <a:off x="726" y="1512"/>
              <a:ext cx="287" cy="275"/>
              <a:chOff x="336" y="1164"/>
              <a:chExt cx="2304" cy="2196"/>
            </a:xfrm>
          </p:grpSpPr>
          <p:sp>
            <p:nvSpPr>
              <p:cNvPr id="110680" name="Freeform 6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1" name="Freeform 7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2" name="Oval 8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0616" name="Oval 9"/>
            <p:cNvSpPr>
              <a:spLocks noChangeArrowheads="1"/>
            </p:cNvSpPr>
            <p:nvPr/>
          </p:nvSpPr>
          <p:spPr bwMode="auto">
            <a:xfrm>
              <a:off x="738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10617" name="Oval 10"/>
            <p:cNvSpPr>
              <a:spLocks noChangeArrowheads="1"/>
            </p:cNvSpPr>
            <p:nvPr/>
          </p:nvSpPr>
          <p:spPr bwMode="auto">
            <a:xfrm>
              <a:off x="762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15</a:t>
              </a:r>
            </a:p>
          </p:txBody>
        </p:sp>
        <p:sp>
          <p:nvSpPr>
            <p:cNvPr id="110618" name="Oval 11"/>
            <p:cNvSpPr>
              <a:spLocks noChangeArrowheads="1"/>
            </p:cNvSpPr>
            <p:nvPr/>
          </p:nvSpPr>
          <p:spPr bwMode="auto">
            <a:xfrm>
              <a:off x="792" y="1717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8</a:t>
              </a:r>
            </a:p>
          </p:txBody>
        </p:sp>
        <p:sp>
          <p:nvSpPr>
            <p:cNvPr id="110619" name="Oval 12"/>
            <p:cNvSpPr>
              <a:spLocks noChangeArrowheads="1"/>
            </p:cNvSpPr>
            <p:nvPr/>
          </p:nvSpPr>
          <p:spPr bwMode="auto">
            <a:xfrm>
              <a:off x="840" y="1729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399</a:t>
              </a:r>
            </a:p>
          </p:txBody>
        </p:sp>
        <p:sp>
          <p:nvSpPr>
            <p:cNvPr id="110620" name="Oval 13"/>
            <p:cNvSpPr>
              <a:spLocks noChangeArrowheads="1"/>
            </p:cNvSpPr>
            <p:nvPr/>
          </p:nvSpPr>
          <p:spPr bwMode="auto">
            <a:xfrm>
              <a:off x="888" y="172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6</a:t>
              </a:r>
            </a:p>
          </p:txBody>
        </p:sp>
        <p:sp>
          <p:nvSpPr>
            <p:cNvPr id="110621" name="Oval 14"/>
            <p:cNvSpPr>
              <a:spLocks noChangeArrowheads="1"/>
            </p:cNvSpPr>
            <p:nvPr/>
          </p:nvSpPr>
          <p:spPr bwMode="auto">
            <a:xfrm>
              <a:off x="918" y="168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81</a:t>
              </a:r>
            </a:p>
          </p:txBody>
        </p:sp>
        <p:sp>
          <p:nvSpPr>
            <p:cNvPr id="110622" name="Oval 15"/>
            <p:cNvSpPr>
              <a:spLocks noChangeArrowheads="1"/>
            </p:cNvSpPr>
            <p:nvPr/>
          </p:nvSpPr>
          <p:spPr bwMode="auto">
            <a:xfrm>
              <a:off x="948" y="165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444</a:t>
              </a:r>
            </a:p>
          </p:txBody>
        </p:sp>
        <p:sp>
          <p:nvSpPr>
            <p:cNvPr id="110623" name="Oval 16"/>
            <p:cNvSpPr>
              <a:spLocks noChangeArrowheads="1"/>
            </p:cNvSpPr>
            <p:nvPr/>
          </p:nvSpPr>
          <p:spPr bwMode="auto">
            <a:xfrm>
              <a:off x="870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81</a:t>
              </a:r>
            </a:p>
          </p:txBody>
        </p:sp>
        <p:sp>
          <p:nvSpPr>
            <p:cNvPr id="110624" name="Oval 17"/>
            <p:cNvSpPr>
              <a:spLocks noChangeArrowheads="1"/>
            </p:cNvSpPr>
            <p:nvPr/>
          </p:nvSpPr>
          <p:spPr bwMode="auto">
            <a:xfrm>
              <a:off x="822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164</a:t>
              </a:r>
            </a:p>
          </p:txBody>
        </p:sp>
        <p:sp>
          <p:nvSpPr>
            <p:cNvPr id="110625" name="Oval 18"/>
            <p:cNvSpPr>
              <a:spLocks noChangeArrowheads="1"/>
            </p:cNvSpPr>
            <p:nvPr/>
          </p:nvSpPr>
          <p:spPr bwMode="auto">
            <a:xfrm>
              <a:off x="792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10626" name="Oval 19"/>
            <p:cNvSpPr>
              <a:spLocks noChangeArrowheads="1"/>
            </p:cNvSpPr>
            <p:nvPr/>
          </p:nvSpPr>
          <p:spPr bwMode="auto">
            <a:xfrm>
              <a:off x="845" y="1639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10627" name="Oval 20"/>
            <p:cNvSpPr>
              <a:spLocks noChangeArrowheads="1"/>
            </p:cNvSpPr>
            <p:nvPr/>
          </p:nvSpPr>
          <p:spPr bwMode="auto">
            <a:xfrm>
              <a:off x="899" y="1644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98</a:t>
              </a:r>
            </a:p>
          </p:txBody>
        </p:sp>
        <p:grpSp>
          <p:nvGrpSpPr>
            <p:cNvPr id="110628" name="Group 21"/>
            <p:cNvGrpSpPr>
              <a:grpSpLocks/>
            </p:cNvGrpSpPr>
            <p:nvPr/>
          </p:nvGrpSpPr>
          <p:grpSpPr bwMode="auto">
            <a:xfrm>
              <a:off x="1055" y="1512"/>
              <a:ext cx="287" cy="275"/>
              <a:chOff x="336" y="1164"/>
              <a:chExt cx="2304" cy="2196"/>
            </a:xfrm>
          </p:grpSpPr>
          <p:sp>
            <p:nvSpPr>
              <p:cNvPr id="110677" name="Freeform 22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8" name="Freeform 23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9" name="Oval 24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0629" name="Oval 25"/>
            <p:cNvSpPr>
              <a:spLocks noChangeArrowheads="1"/>
            </p:cNvSpPr>
            <p:nvPr/>
          </p:nvSpPr>
          <p:spPr bwMode="auto">
            <a:xfrm>
              <a:off x="1067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10630" name="Oval 26"/>
            <p:cNvSpPr>
              <a:spLocks noChangeArrowheads="1"/>
            </p:cNvSpPr>
            <p:nvPr/>
          </p:nvSpPr>
          <p:spPr bwMode="auto">
            <a:xfrm>
              <a:off x="1091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147</a:t>
              </a:r>
            </a:p>
          </p:txBody>
        </p:sp>
        <p:sp>
          <p:nvSpPr>
            <p:cNvPr id="110631" name="Oval 27"/>
            <p:cNvSpPr>
              <a:spLocks noChangeArrowheads="1"/>
            </p:cNvSpPr>
            <p:nvPr/>
          </p:nvSpPr>
          <p:spPr bwMode="auto">
            <a:xfrm>
              <a:off x="1121" y="1717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224</a:t>
              </a:r>
            </a:p>
          </p:txBody>
        </p:sp>
        <p:sp>
          <p:nvSpPr>
            <p:cNvPr id="110632" name="Oval 28"/>
            <p:cNvSpPr>
              <a:spLocks noChangeArrowheads="1"/>
            </p:cNvSpPr>
            <p:nvPr/>
          </p:nvSpPr>
          <p:spPr bwMode="auto">
            <a:xfrm>
              <a:off x="1169" y="1729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369</a:t>
              </a:r>
            </a:p>
          </p:txBody>
        </p:sp>
        <p:sp>
          <p:nvSpPr>
            <p:cNvPr id="110633" name="Oval 29"/>
            <p:cNvSpPr>
              <a:spLocks noChangeArrowheads="1"/>
            </p:cNvSpPr>
            <p:nvPr/>
          </p:nvSpPr>
          <p:spPr bwMode="auto">
            <a:xfrm>
              <a:off x="1217" y="172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47</a:t>
              </a:r>
            </a:p>
          </p:txBody>
        </p:sp>
        <p:sp>
          <p:nvSpPr>
            <p:cNvPr id="110634" name="Oval 30"/>
            <p:cNvSpPr>
              <a:spLocks noChangeArrowheads="1"/>
            </p:cNvSpPr>
            <p:nvPr/>
          </p:nvSpPr>
          <p:spPr bwMode="auto">
            <a:xfrm>
              <a:off x="1247" y="168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224</a:t>
              </a:r>
            </a:p>
          </p:txBody>
        </p:sp>
        <p:sp>
          <p:nvSpPr>
            <p:cNvPr id="110635" name="Oval 31"/>
            <p:cNvSpPr>
              <a:spLocks noChangeArrowheads="1"/>
            </p:cNvSpPr>
            <p:nvPr/>
          </p:nvSpPr>
          <p:spPr bwMode="auto">
            <a:xfrm>
              <a:off x="1277" y="165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99</a:t>
              </a:r>
            </a:p>
          </p:txBody>
        </p:sp>
        <p:sp>
          <p:nvSpPr>
            <p:cNvPr id="110636" name="Oval 32"/>
            <p:cNvSpPr>
              <a:spLocks noChangeArrowheads="1"/>
            </p:cNvSpPr>
            <p:nvPr/>
          </p:nvSpPr>
          <p:spPr bwMode="auto">
            <a:xfrm>
              <a:off x="1199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10637" name="Oval 33"/>
            <p:cNvSpPr>
              <a:spLocks noChangeArrowheads="1"/>
            </p:cNvSpPr>
            <p:nvPr/>
          </p:nvSpPr>
          <p:spPr bwMode="auto">
            <a:xfrm>
              <a:off x="1151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327</a:t>
              </a:r>
            </a:p>
          </p:txBody>
        </p:sp>
        <p:sp>
          <p:nvSpPr>
            <p:cNvPr id="110638" name="Oval 34"/>
            <p:cNvSpPr>
              <a:spLocks noChangeArrowheads="1"/>
            </p:cNvSpPr>
            <p:nvPr/>
          </p:nvSpPr>
          <p:spPr bwMode="auto">
            <a:xfrm>
              <a:off x="1121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10639" name="Oval 35"/>
            <p:cNvSpPr>
              <a:spLocks noChangeArrowheads="1"/>
            </p:cNvSpPr>
            <p:nvPr/>
          </p:nvSpPr>
          <p:spPr bwMode="auto">
            <a:xfrm>
              <a:off x="1175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74</a:t>
              </a:r>
            </a:p>
          </p:txBody>
        </p:sp>
        <p:sp>
          <p:nvSpPr>
            <p:cNvPr id="110640" name="Oval 36"/>
            <p:cNvSpPr>
              <a:spLocks noChangeArrowheads="1"/>
            </p:cNvSpPr>
            <p:nvPr/>
          </p:nvSpPr>
          <p:spPr bwMode="auto">
            <a:xfrm>
              <a:off x="1228" y="1644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453</a:t>
              </a:r>
            </a:p>
          </p:txBody>
        </p:sp>
        <p:grpSp>
          <p:nvGrpSpPr>
            <p:cNvPr id="110641" name="Group 37"/>
            <p:cNvGrpSpPr>
              <a:grpSpLocks/>
            </p:cNvGrpSpPr>
            <p:nvPr/>
          </p:nvGrpSpPr>
          <p:grpSpPr bwMode="auto">
            <a:xfrm>
              <a:off x="1383" y="1512"/>
              <a:ext cx="288" cy="275"/>
              <a:chOff x="336" y="1164"/>
              <a:chExt cx="2304" cy="2196"/>
            </a:xfrm>
          </p:grpSpPr>
          <p:sp>
            <p:nvSpPr>
              <p:cNvPr id="110674" name="Freeform 38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5" name="Freeform 39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6" name="Oval 40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0642" name="Oval 41"/>
            <p:cNvSpPr>
              <a:spLocks noChangeArrowheads="1"/>
            </p:cNvSpPr>
            <p:nvPr/>
          </p:nvSpPr>
          <p:spPr bwMode="auto">
            <a:xfrm>
              <a:off x="1396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10643" name="Oval 42"/>
            <p:cNvSpPr>
              <a:spLocks noChangeArrowheads="1"/>
            </p:cNvSpPr>
            <p:nvPr/>
          </p:nvSpPr>
          <p:spPr bwMode="auto">
            <a:xfrm>
              <a:off x="1420" y="1680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147</a:t>
              </a:r>
            </a:p>
          </p:txBody>
        </p:sp>
        <p:sp>
          <p:nvSpPr>
            <p:cNvPr id="110644" name="Oval 43"/>
            <p:cNvSpPr>
              <a:spLocks noChangeArrowheads="1"/>
            </p:cNvSpPr>
            <p:nvPr/>
          </p:nvSpPr>
          <p:spPr bwMode="auto">
            <a:xfrm>
              <a:off x="1450" y="1717"/>
              <a:ext cx="47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201</a:t>
              </a:r>
            </a:p>
          </p:txBody>
        </p:sp>
        <p:sp>
          <p:nvSpPr>
            <p:cNvPr id="110645" name="Oval 44"/>
            <p:cNvSpPr>
              <a:spLocks noChangeArrowheads="1"/>
            </p:cNvSpPr>
            <p:nvPr/>
          </p:nvSpPr>
          <p:spPr bwMode="auto">
            <a:xfrm>
              <a:off x="1497" y="1729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7</a:t>
              </a:r>
            </a:p>
          </p:txBody>
        </p:sp>
        <p:sp>
          <p:nvSpPr>
            <p:cNvPr id="110646" name="Oval 45"/>
            <p:cNvSpPr>
              <a:spLocks noChangeArrowheads="1"/>
            </p:cNvSpPr>
            <p:nvPr/>
          </p:nvSpPr>
          <p:spPr bwMode="auto">
            <a:xfrm>
              <a:off x="1545" y="1723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37</a:t>
              </a:r>
            </a:p>
          </p:txBody>
        </p:sp>
        <p:sp>
          <p:nvSpPr>
            <p:cNvPr id="110647" name="Oval 46"/>
            <p:cNvSpPr>
              <a:spLocks noChangeArrowheads="1"/>
            </p:cNvSpPr>
            <p:nvPr/>
          </p:nvSpPr>
          <p:spPr bwMode="auto">
            <a:xfrm>
              <a:off x="1575" y="1686"/>
              <a:ext cx="49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111</a:t>
              </a:r>
            </a:p>
          </p:txBody>
        </p:sp>
        <p:sp>
          <p:nvSpPr>
            <p:cNvPr id="110648" name="Oval 47"/>
            <p:cNvSpPr>
              <a:spLocks noChangeArrowheads="1"/>
            </p:cNvSpPr>
            <p:nvPr/>
          </p:nvSpPr>
          <p:spPr bwMode="auto">
            <a:xfrm>
              <a:off x="1605" y="1650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37</a:t>
              </a:r>
            </a:p>
          </p:txBody>
        </p:sp>
        <p:sp>
          <p:nvSpPr>
            <p:cNvPr id="110649" name="Oval 48"/>
            <p:cNvSpPr>
              <a:spLocks noChangeArrowheads="1"/>
            </p:cNvSpPr>
            <p:nvPr/>
          </p:nvSpPr>
          <p:spPr bwMode="auto">
            <a:xfrm>
              <a:off x="1527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10650" name="Oval 49"/>
            <p:cNvSpPr>
              <a:spLocks noChangeArrowheads="1"/>
            </p:cNvSpPr>
            <p:nvPr/>
          </p:nvSpPr>
          <p:spPr bwMode="auto">
            <a:xfrm>
              <a:off x="1480" y="1680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38</a:t>
              </a:r>
            </a:p>
          </p:txBody>
        </p:sp>
        <p:sp>
          <p:nvSpPr>
            <p:cNvPr id="110651" name="Oval 50"/>
            <p:cNvSpPr>
              <a:spLocks noChangeArrowheads="1"/>
            </p:cNvSpPr>
            <p:nvPr/>
          </p:nvSpPr>
          <p:spPr bwMode="auto">
            <a:xfrm>
              <a:off x="1450" y="1644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7</a:t>
              </a:r>
            </a:p>
          </p:txBody>
        </p:sp>
        <p:sp>
          <p:nvSpPr>
            <p:cNvPr id="110652" name="Oval 51"/>
            <p:cNvSpPr>
              <a:spLocks noChangeArrowheads="1"/>
            </p:cNvSpPr>
            <p:nvPr/>
          </p:nvSpPr>
          <p:spPr bwMode="auto">
            <a:xfrm>
              <a:off x="1504" y="1639"/>
              <a:ext cx="47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520</a:t>
              </a:r>
            </a:p>
          </p:txBody>
        </p:sp>
        <p:sp>
          <p:nvSpPr>
            <p:cNvPr id="110653" name="Oval 52"/>
            <p:cNvSpPr>
              <a:spLocks noChangeArrowheads="1"/>
            </p:cNvSpPr>
            <p:nvPr/>
          </p:nvSpPr>
          <p:spPr bwMode="auto">
            <a:xfrm>
              <a:off x="1557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453</a:t>
              </a:r>
            </a:p>
          </p:txBody>
        </p:sp>
        <p:grpSp>
          <p:nvGrpSpPr>
            <p:cNvPr id="110654" name="Group 53"/>
            <p:cNvGrpSpPr>
              <a:grpSpLocks/>
            </p:cNvGrpSpPr>
            <p:nvPr/>
          </p:nvGrpSpPr>
          <p:grpSpPr bwMode="auto">
            <a:xfrm>
              <a:off x="1939" y="1512"/>
              <a:ext cx="287" cy="275"/>
              <a:chOff x="336" y="1164"/>
              <a:chExt cx="2304" cy="2196"/>
            </a:xfrm>
          </p:grpSpPr>
          <p:sp>
            <p:nvSpPr>
              <p:cNvPr id="110671" name="Freeform 54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2" name="Freeform 55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3" name="Oval 56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0655" name="Oval 57"/>
            <p:cNvSpPr>
              <a:spLocks noChangeArrowheads="1"/>
            </p:cNvSpPr>
            <p:nvPr/>
          </p:nvSpPr>
          <p:spPr bwMode="auto">
            <a:xfrm>
              <a:off x="1951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91</a:t>
              </a:r>
            </a:p>
          </p:txBody>
        </p:sp>
        <p:sp>
          <p:nvSpPr>
            <p:cNvPr id="110656" name="Oval 58"/>
            <p:cNvSpPr>
              <a:spLocks noChangeArrowheads="1"/>
            </p:cNvSpPr>
            <p:nvPr/>
          </p:nvSpPr>
          <p:spPr bwMode="auto">
            <a:xfrm>
              <a:off x="1975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127</a:t>
              </a:r>
            </a:p>
          </p:txBody>
        </p:sp>
        <p:sp>
          <p:nvSpPr>
            <p:cNvPr id="110657" name="Oval 59"/>
            <p:cNvSpPr>
              <a:spLocks noChangeArrowheads="1"/>
            </p:cNvSpPr>
            <p:nvPr/>
          </p:nvSpPr>
          <p:spPr bwMode="auto">
            <a:xfrm>
              <a:off x="2004" y="1717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24</a:t>
              </a:r>
            </a:p>
          </p:txBody>
        </p:sp>
        <p:sp>
          <p:nvSpPr>
            <p:cNvPr id="110658" name="Oval 60"/>
            <p:cNvSpPr>
              <a:spLocks noChangeArrowheads="1"/>
            </p:cNvSpPr>
            <p:nvPr/>
          </p:nvSpPr>
          <p:spPr bwMode="auto">
            <a:xfrm>
              <a:off x="2053" y="1729"/>
              <a:ext cx="47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69</a:t>
              </a:r>
            </a:p>
          </p:txBody>
        </p:sp>
        <p:sp>
          <p:nvSpPr>
            <p:cNvPr id="110659" name="Oval 61"/>
            <p:cNvSpPr>
              <a:spLocks noChangeArrowheads="1"/>
            </p:cNvSpPr>
            <p:nvPr/>
          </p:nvSpPr>
          <p:spPr bwMode="auto">
            <a:xfrm>
              <a:off x="2100" y="172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477</a:t>
              </a:r>
            </a:p>
          </p:txBody>
        </p:sp>
        <p:sp>
          <p:nvSpPr>
            <p:cNvPr id="110660" name="Oval 62"/>
            <p:cNvSpPr>
              <a:spLocks noChangeArrowheads="1"/>
            </p:cNvSpPr>
            <p:nvPr/>
          </p:nvSpPr>
          <p:spPr bwMode="auto">
            <a:xfrm>
              <a:off x="2130" y="168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203</a:t>
              </a:r>
            </a:p>
          </p:txBody>
        </p:sp>
        <p:sp>
          <p:nvSpPr>
            <p:cNvPr id="110661" name="Oval 63"/>
            <p:cNvSpPr>
              <a:spLocks noChangeArrowheads="1"/>
            </p:cNvSpPr>
            <p:nvPr/>
          </p:nvSpPr>
          <p:spPr bwMode="auto">
            <a:xfrm>
              <a:off x="2160" y="165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515</a:t>
              </a:r>
            </a:p>
          </p:txBody>
        </p:sp>
        <p:sp>
          <p:nvSpPr>
            <p:cNvPr id="110662" name="Oval 64"/>
            <p:cNvSpPr>
              <a:spLocks noChangeArrowheads="1"/>
            </p:cNvSpPr>
            <p:nvPr/>
          </p:nvSpPr>
          <p:spPr bwMode="auto">
            <a:xfrm>
              <a:off x="2083" y="1680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101</a:t>
              </a:r>
            </a:p>
          </p:txBody>
        </p:sp>
        <p:sp>
          <p:nvSpPr>
            <p:cNvPr id="110663" name="Oval 65"/>
            <p:cNvSpPr>
              <a:spLocks noChangeArrowheads="1"/>
            </p:cNvSpPr>
            <p:nvPr/>
          </p:nvSpPr>
          <p:spPr bwMode="auto">
            <a:xfrm>
              <a:off x="2034" y="1680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27</a:t>
              </a:r>
            </a:p>
          </p:txBody>
        </p:sp>
        <p:sp>
          <p:nvSpPr>
            <p:cNvPr id="110664" name="Oval 66"/>
            <p:cNvSpPr>
              <a:spLocks noChangeArrowheads="1"/>
            </p:cNvSpPr>
            <p:nvPr/>
          </p:nvSpPr>
          <p:spPr bwMode="auto">
            <a:xfrm>
              <a:off x="2004" y="1644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411</a:t>
              </a:r>
            </a:p>
          </p:txBody>
        </p:sp>
        <p:sp>
          <p:nvSpPr>
            <p:cNvPr id="110665" name="Oval 67"/>
            <p:cNvSpPr>
              <a:spLocks noChangeArrowheads="1"/>
            </p:cNvSpPr>
            <p:nvPr/>
          </p:nvSpPr>
          <p:spPr bwMode="auto">
            <a:xfrm>
              <a:off x="2058" y="1639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501</a:t>
              </a:r>
            </a:p>
          </p:txBody>
        </p:sp>
        <p:sp>
          <p:nvSpPr>
            <p:cNvPr id="110666" name="Oval 68"/>
            <p:cNvSpPr>
              <a:spLocks noChangeArrowheads="1"/>
            </p:cNvSpPr>
            <p:nvPr/>
          </p:nvSpPr>
          <p:spPr bwMode="auto">
            <a:xfrm>
              <a:off x="2112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502</a:t>
              </a:r>
            </a:p>
          </p:txBody>
        </p:sp>
        <p:sp>
          <p:nvSpPr>
            <p:cNvPr id="110667" name="Oval 69"/>
            <p:cNvSpPr>
              <a:spLocks noChangeAspect="1" noChangeArrowheads="1"/>
            </p:cNvSpPr>
            <p:nvPr/>
          </p:nvSpPr>
          <p:spPr bwMode="auto">
            <a:xfrm>
              <a:off x="1692" y="1628"/>
              <a:ext cx="32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68" name="Oval 70"/>
            <p:cNvSpPr>
              <a:spLocks noChangeAspect="1" noChangeArrowheads="1"/>
            </p:cNvSpPr>
            <p:nvPr/>
          </p:nvSpPr>
          <p:spPr bwMode="auto">
            <a:xfrm>
              <a:off x="1754" y="1628"/>
              <a:ext cx="31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69" name="Oval 71"/>
            <p:cNvSpPr>
              <a:spLocks noChangeAspect="1" noChangeArrowheads="1"/>
            </p:cNvSpPr>
            <p:nvPr/>
          </p:nvSpPr>
          <p:spPr bwMode="auto">
            <a:xfrm>
              <a:off x="1815" y="1628"/>
              <a:ext cx="32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70" name="Oval 72"/>
            <p:cNvSpPr>
              <a:spLocks noChangeAspect="1" noChangeArrowheads="1"/>
            </p:cNvSpPr>
            <p:nvPr/>
          </p:nvSpPr>
          <p:spPr bwMode="auto">
            <a:xfrm>
              <a:off x="1877" y="1628"/>
              <a:ext cx="32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0597" name="Picture 73" descr="spegmcl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9863" y="1227138"/>
            <a:ext cx="48720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Line 115"/>
          <p:cNvSpPr>
            <a:spLocks noChangeShapeType="1"/>
          </p:cNvSpPr>
          <p:nvPr/>
        </p:nvSpPr>
        <p:spPr bwMode="auto">
          <a:xfrm flipH="1" flipV="1">
            <a:off x="1219200" y="2181225"/>
            <a:ext cx="66675" cy="295275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Line 116"/>
          <p:cNvSpPr>
            <a:spLocks noChangeShapeType="1"/>
          </p:cNvSpPr>
          <p:nvPr/>
        </p:nvSpPr>
        <p:spPr bwMode="auto">
          <a:xfrm flipH="1" flipV="1">
            <a:off x="1819275" y="2209800"/>
            <a:ext cx="85725" cy="314325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Line 117"/>
          <p:cNvSpPr>
            <a:spLocks noChangeShapeType="1"/>
          </p:cNvSpPr>
          <p:nvPr/>
        </p:nvSpPr>
        <p:spPr bwMode="auto">
          <a:xfrm flipV="1">
            <a:off x="2419350" y="2181225"/>
            <a:ext cx="38100" cy="28575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Line 118"/>
          <p:cNvSpPr>
            <a:spLocks noChangeShapeType="1"/>
          </p:cNvSpPr>
          <p:nvPr/>
        </p:nvSpPr>
        <p:spPr bwMode="auto">
          <a:xfrm flipV="1">
            <a:off x="3295650" y="2247900"/>
            <a:ext cx="9525" cy="22860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Rectangle 119"/>
          <p:cNvSpPr>
            <a:spLocks noChangeArrowheads="1"/>
          </p:cNvSpPr>
          <p:nvPr/>
        </p:nvSpPr>
        <p:spPr bwMode="auto">
          <a:xfrm>
            <a:off x="4591050" y="1276350"/>
            <a:ext cx="174625" cy="1047750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0603" name="Picture 120" descr="patch1"/>
          <p:cNvPicPr>
            <a:picLocks noChangeArrowheads="1"/>
          </p:cNvPicPr>
          <p:nvPr/>
        </p:nvPicPr>
        <p:blipFill>
          <a:blip r:embed="rId4"/>
          <a:srcRect l="28000" t="6400" r="10400" b="10667"/>
          <a:stretch>
            <a:fillRect/>
          </a:stretch>
        </p:blipFill>
        <p:spPr bwMode="auto">
          <a:xfrm>
            <a:off x="1158875" y="1116013"/>
            <a:ext cx="1365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4" name="Picture 121" descr="patch2"/>
          <p:cNvPicPr>
            <a:picLocks noChangeArrowheads="1"/>
          </p:cNvPicPr>
          <p:nvPr/>
        </p:nvPicPr>
        <p:blipFill>
          <a:blip r:embed="rId5"/>
          <a:srcRect l="12801" t="6400" r="9599" b="10667"/>
          <a:stretch>
            <a:fillRect/>
          </a:stretch>
        </p:blipFill>
        <p:spPr bwMode="auto">
          <a:xfrm>
            <a:off x="1762125" y="1116013"/>
            <a:ext cx="1365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5" name="Picture 122" descr="patch3"/>
          <p:cNvPicPr>
            <a:picLocks noChangeArrowheads="1"/>
          </p:cNvPicPr>
          <p:nvPr/>
        </p:nvPicPr>
        <p:blipFill>
          <a:blip r:embed="rId6"/>
          <a:srcRect l="12801" t="6400" r="9599" b="10667"/>
          <a:stretch>
            <a:fillRect/>
          </a:stretch>
        </p:blipFill>
        <p:spPr bwMode="auto">
          <a:xfrm>
            <a:off x="2387600" y="1116013"/>
            <a:ext cx="1365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6" name="Picture 123" descr="patch4"/>
          <p:cNvPicPr>
            <a:picLocks noChangeArrowheads="1"/>
          </p:cNvPicPr>
          <p:nvPr/>
        </p:nvPicPr>
        <p:blipFill>
          <a:blip r:embed="rId7"/>
          <a:srcRect l="12801" t="6400" r="9599" b="10667"/>
          <a:stretch>
            <a:fillRect/>
          </a:stretch>
        </p:blipFill>
        <p:spPr bwMode="auto">
          <a:xfrm>
            <a:off x="3254375" y="1116013"/>
            <a:ext cx="1365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7" name="Freeform 124"/>
          <p:cNvSpPr>
            <a:spLocks/>
          </p:cNvSpPr>
          <p:nvPr/>
        </p:nvSpPr>
        <p:spPr bwMode="auto">
          <a:xfrm>
            <a:off x="1228725" y="798513"/>
            <a:ext cx="3533775" cy="534987"/>
          </a:xfrm>
          <a:custGeom>
            <a:avLst/>
            <a:gdLst>
              <a:gd name="T0" fmla="*/ 0 w 2148"/>
              <a:gd name="T1" fmla="*/ 340135 h 313"/>
              <a:gd name="T2" fmla="*/ 1115409 w 2148"/>
              <a:gd name="T3" fmla="*/ 32475 h 313"/>
              <a:gd name="T4" fmla="*/ 3533775 w 2148"/>
              <a:gd name="T5" fmla="*/ 534987 h 313"/>
              <a:gd name="T6" fmla="*/ 0 60000 65536"/>
              <a:gd name="T7" fmla="*/ 0 60000 65536"/>
              <a:gd name="T8" fmla="*/ 0 60000 65536"/>
              <a:gd name="T9" fmla="*/ 0 w 2148"/>
              <a:gd name="T10" fmla="*/ 0 h 313"/>
              <a:gd name="T11" fmla="*/ 2148 w 2148"/>
              <a:gd name="T12" fmla="*/ 313 h 3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" h="313">
                <a:moveTo>
                  <a:pt x="0" y="199"/>
                </a:moveTo>
                <a:cubicBezTo>
                  <a:pt x="160" y="99"/>
                  <a:pt x="320" y="0"/>
                  <a:pt x="678" y="19"/>
                </a:cubicBezTo>
                <a:cubicBezTo>
                  <a:pt x="1036" y="38"/>
                  <a:pt x="1592" y="175"/>
                  <a:pt x="2148" y="313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Freeform 125"/>
          <p:cNvSpPr>
            <a:spLocks/>
          </p:cNvSpPr>
          <p:nvPr/>
        </p:nvSpPr>
        <p:spPr bwMode="auto">
          <a:xfrm>
            <a:off x="1828800" y="830263"/>
            <a:ext cx="2971800" cy="579437"/>
          </a:xfrm>
          <a:custGeom>
            <a:avLst/>
            <a:gdLst>
              <a:gd name="T0" fmla="*/ 0 w 1740"/>
              <a:gd name="T1" fmla="*/ 389397 h 311"/>
              <a:gd name="T2" fmla="*/ 532875 w 1740"/>
              <a:gd name="T3" fmla="*/ 31673 h 311"/>
              <a:gd name="T4" fmla="*/ 2971800 w 1740"/>
              <a:gd name="T5" fmla="*/ 579437 h 311"/>
              <a:gd name="T6" fmla="*/ 0 60000 65536"/>
              <a:gd name="T7" fmla="*/ 0 60000 65536"/>
              <a:gd name="T8" fmla="*/ 0 60000 65536"/>
              <a:gd name="T9" fmla="*/ 0 w 1740"/>
              <a:gd name="T10" fmla="*/ 0 h 311"/>
              <a:gd name="T11" fmla="*/ 1740 w 1740"/>
              <a:gd name="T12" fmla="*/ 311 h 3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0" h="311">
                <a:moveTo>
                  <a:pt x="0" y="209"/>
                </a:moveTo>
                <a:cubicBezTo>
                  <a:pt x="11" y="104"/>
                  <a:pt x="22" y="0"/>
                  <a:pt x="312" y="17"/>
                </a:cubicBezTo>
                <a:cubicBezTo>
                  <a:pt x="602" y="34"/>
                  <a:pt x="1171" y="172"/>
                  <a:pt x="1740" y="311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Freeform 126"/>
          <p:cNvSpPr>
            <a:spLocks/>
          </p:cNvSpPr>
          <p:nvPr/>
        </p:nvSpPr>
        <p:spPr bwMode="auto">
          <a:xfrm>
            <a:off x="2333625" y="920750"/>
            <a:ext cx="2419350" cy="527050"/>
          </a:xfrm>
          <a:custGeom>
            <a:avLst/>
            <a:gdLst>
              <a:gd name="T0" fmla="*/ 143521 w 1416"/>
              <a:gd name="T1" fmla="*/ 237544 h 284"/>
              <a:gd name="T2" fmla="*/ 379305 w 1416"/>
              <a:gd name="T3" fmla="*/ 48251 h 284"/>
              <a:gd name="T4" fmla="*/ 2419350 w 1416"/>
              <a:gd name="T5" fmla="*/ 527050 h 284"/>
              <a:gd name="T6" fmla="*/ 0 60000 65536"/>
              <a:gd name="T7" fmla="*/ 0 60000 65536"/>
              <a:gd name="T8" fmla="*/ 0 60000 65536"/>
              <a:gd name="T9" fmla="*/ 0 w 1416"/>
              <a:gd name="T10" fmla="*/ 0 h 284"/>
              <a:gd name="T11" fmla="*/ 1416 w 1416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6" h="284">
                <a:moveTo>
                  <a:pt x="84" y="128"/>
                </a:moveTo>
                <a:cubicBezTo>
                  <a:pt x="42" y="64"/>
                  <a:pt x="0" y="0"/>
                  <a:pt x="222" y="26"/>
                </a:cubicBezTo>
                <a:cubicBezTo>
                  <a:pt x="444" y="52"/>
                  <a:pt x="930" y="168"/>
                  <a:pt x="1416" y="284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Freeform 127"/>
          <p:cNvSpPr>
            <a:spLocks/>
          </p:cNvSpPr>
          <p:nvPr/>
        </p:nvSpPr>
        <p:spPr bwMode="auto">
          <a:xfrm>
            <a:off x="3371850" y="1228725"/>
            <a:ext cx="1362075" cy="266700"/>
          </a:xfrm>
          <a:custGeom>
            <a:avLst/>
            <a:gdLst>
              <a:gd name="T0" fmla="*/ 0 w 762"/>
              <a:gd name="T1" fmla="*/ 0 h 162"/>
              <a:gd name="T2" fmla="*/ 1362075 w 762"/>
              <a:gd name="T3" fmla="*/ 266700 h 162"/>
              <a:gd name="T4" fmla="*/ 0 60000 65536"/>
              <a:gd name="T5" fmla="*/ 0 60000 65536"/>
              <a:gd name="T6" fmla="*/ 0 w 762"/>
              <a:gd name="T7" fmla="*/ 0 h 162"/>
              <a:gd name="T8" fmla="*/ 762 w 762"/>
              <a:gd name="T9" fmla="*/ 162 h 1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2" h="162">
                <a:moveTo>
                  <a:pt x="0" y="0"/>
                </a:moveTo>
                <a:cubicBezTo>
                  <a:pt x="0" y="0"/>
                  <a:pt x="381" y="81"/>
                  <a:pt x="762" y="162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1" name="Rectangle 128"/>
          <p:cNvSpPr>
            <a:spLocks noChangeArrowheads="1"/>
          </p:cNvSpPr>
          <p:nvPr/>
        </p:nvSpPr>
        <p:spPr bwMode="auto">
          <a:xfrm>
            <a:off x="4695825" y="1276350"/>
            <a:ext cx="174625" cy="104775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Rectangle 130"/>
          <p:cNvSpPr>
            <a:spLocks noGrp="1" noChangeArrowheads="1"/>
          </p:cNvSpPr>
          <p:nvPr>
            <p:ph type="body" idx="1"/>
          </p:nvPr>
        </p:nvSpPr>
        <p:spPr>
          <a:xfrm>
            <a:off x="457200" y="3070225"/>
            <a:ext cx="8229600" cy="3101975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The process is </a:t>
            </a:r>
            <a:r>
              <a:rPr lang="en-US" i="1" smtClean="0"/>
              <a:t>shift-invariant </a:t>
            </a:r>
            <a:r>
              <a:rPr lang="en-US" smtClean="0"/>
              <a:t>because the probability of drawing a shift P(T|Z) does not affect the probability of selecting urn Z</a:t>
            </a:r>
          </a:p>
          <a:p>
            <a:pPr lvl="4" eaLnBrk="1" hangingPunct="1"/>
            <a:endParaRPr lang="en-US" smtClean="0"/>
          </a:p>
          <a:p>
            <a:pPr eaLnBrk="1" hangingPunct="1"/>
            <a:r>
              <a:rPr lang="en-US" smtClean="0"/>
              <a:t>Every location in the spectrogram has contributions from every urn patch</a:t>
            </a:r>
          </a:p>
        </p:txBody>
      </p:sp>
      <p:sp>
        <p:nvSpPr>
          <p:cNvPr id="90" name="Date Placeholder 8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EB058-FB3D-4D65-9529-3952BAC3D848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pic>
        <p:nvPicPr>
          <p:cNvPr id="111619" name="Picture 171" descr="spegmcl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9863" y="1227138"/>
            <a:ext cx="48720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79450"/>
          </a:xfrm>
        </p:spPr>
        <p:txBody>
          <a:bodyPr/>
          <a:lstStyle/>
          <a:p>
            <a:pPr eaLnBrk="1" hangingPunct="1"/>
            <a:r>
              <a:rPr lang="en-US" sz="3800" smtClean="0"/>
              <a:t>Shift Invariance in one Dimension</a:t>
            </a:r>
          </a:p>
        </p:txBody>
      </p:sp>
      <p:grpSp>
        <p:nvGrpSpPr>
          <p:cNvPr id="111621" name="Group 88"/>
          <p:cNvGrpSpPr>
            <a:grpSpLocks/>
          </p:cNvGrpSpPr>
          <p:nvPr/>
        </p:nvGrpSpPr>
        <p:grpSpPr bwMode="auto">
          <a:xfrm>
            <a:off x="1304925" y="2419350"/>
            <a:ext cx="2381250" cy="436563"/>
            <a:chOff x="726" y="1512"/>
            <a:chExt cx="1500" cy="275"/>
          </a:xfrm>
        </p:grpSpPr>
        <p:grpSp>
          <p:nvGrpSpPr>
            <p:cNvPr id="111639" name="Group 89"/>
            <p:cNvGrpSpPr>
              <a:grpSpLocks/>
            </p:cNvGrpSpPr>
            <p:nvPr/>
          </p:nvGrpSpPr>
          <p:grpSpPr bwMode="auto">
            <a:xfrm>
              <a:off x="726" y="1512"/>
              <a:ext cx="287" cy="275"/>
              <a:chOff x="336" y="1164"/>
              <a:chExt cx="2304" cy="2196"/>
            </a:xfrm>
          </p:grpSpPr>
          <p:sp>
            <p:nvSpPr>
              <p:cNvPr id="111704" name="Freeform 90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05" name="Freeform 91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06" name="Oval 92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1640" name="Oval 93"/>
            <p:cNvSpPr>
              <a:spLocks noChangeArrowheads="1"/>
            </p:cNvSpPr>
            <p:nvPr/>
          </p:nvSpPr>
          <p:spPr bwMode="auto">
            <a:xfrm>
              <a:off x="738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11641" name="Oval 94"/>
            <p:cNvSpPr>
              <a:spLocks noChangeArrowheads="1"/>
            </p:cNvSpPr>
            <p:nvPr/>
          </p:nvSpPr>
          <p:spPr bwMode="auto">
            <a:xfrm>
              <a:off x="762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15</a:t>
              </a:r>
            </a:p>
          </p:txBody>
        </p:sp>
        <p:sp>
          <p:nvSpPr>
            <p:cNvPr id="111642" name="Oval 95"/>
            <p:cNvSpPr>
              <a:spLocks noChangeArrowheads="1"/>
            </p:cNvSpPr>
            <p:nvPr/>
          </p:nvSpPr>
          <p:spPr bwMode="auto">
            <a:xfrm>
              <a:off x="792" y="1717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8</a:t>
              </a:r>
            </a:p>
          </p:txBody>
        </p:sp>
        <p:sp>
          <p:nvSpPr>
            <p:cNvPr id="111643" name="Oval 96"/>
            <p:cNvSpPr>
              <a:spLocks noChangeArrowheads="1"/>
            </p:cNvSpPr>
            <p:nvPr/>
          </p:nvSpPr>
          <p:spPr bwMode="auto">
            <a:xfrm>
              <a:off x="840" y="1729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399</a:t>
              </a:r>
            </a:p>
          </p:txBody>
        </p:sp>
        <p:sp>
          <p:nvSpPr>
            <p:cNvPr id="111644" name="Oval 97"/>
            <p:cNvSpPr>
              <a:spLocks noChangeArrowheads="1"/>
            </p:cNvSpPr>
            <p:nvPr/>
          </p:nvSpPr>
          <p:spPr bwMode="auto">
            <a:xfrm>
              <a:off x="888" y="172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6</a:t>
              </a:r>
            </a:p>
          </p:txBody>
        </p:sp>
        <p:sp>
          <p:nvSpPr>
            <p:cNvPr id="111645" name="Oval 98"/>
            <p:cNvSpPr>
              <a:spLocks noChangeArrowheads="1"/>
            </p:cNvSpPr>
            <p:nvPr/>
          </p:nvSpPr>
          <p:spPr bwMode="auto">
            <a:xfrm>
              <a:off x="918" y="168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81</a:t>
              </a:r>
            </a:p>
          </p:txBody>
        </p:sp>
        <p:sp>
          <p:nvSpPr>
            <p:cNvPr id="111646" name="Oval 99"/>
            <p:cNvSpPr>
              <a:spLocks noChangeArrowheads="1"/>
            </p:cNvSpPr>
            <p:nvPr/>
          </p:nvSpPr>
          <p:spPr bwMode="auto">
            <a:xfrm>
              <a:off x="948" y="165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444</a:t>
              </a:r>
            </a:p>
          </p:txBody>
        </p:sp>
        <p:sp>
          <p:nvSpPr>
            <p:cNvPr id="111647" name="Oval 100"/>
            <p:cNvSpPr>
              <a:spLocks noChangeArrowheads="1"/>
            </p:cNvSpPr>
            <p:nvPr/>
          </p:nvSpPr>
          <p:spPr bwMode="auto">
            <a:xfrm>
              <a:off x="870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81</a:t>
              </a:r>
            </a:p>
          </p:txBody>
        </p:sp>
        <p:sp>
          <p:nvSpPr>
            <p:cNvPr id="111648" name="Oval 101"/>
            <p:cNvSpPr>
              <a:spLocks noChangeArrowheads="1"/>
            </p:cNvSpPr>
            <p:nvPr/>
          </p:nvSpPr>
          <p:spPr bwMode="auto">
            <a:xfrm>
              <a:off x="822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164</a:t>
              </a:r>
            </a:p>
          </p:txBody>
        </p:sp>
        <p:sp>
          <p:nvSpPr>
            <p:cNvPr id="111649" name="Oval 102"/>
            <p:cNvSpPr>
              <a:spLocks noChangeArrowheads="1"/>
            </p:cNvSpPr>
            <p:nvPr/>
          </p:nvSpPr>
          <p:spPr bwMode="auto">
            <a:xfrm>
              <a:off x="792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11650" name="Oval 103"/>
            <p:cNvSpPr>
              <a:spLocks noChangeArrowheads="1"/>
            </p:cNvSpPr>
            <p:nvPr/>
          </p:nvSpPr>
          <p:spPr bwMode="auto">
            <a:xfrm>
              <a:off x="845" y="1639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11651" name="Oval 104"/>
            <p:cNvSpPr>
              <a:spLocks noChangeArrowheads="1"/>
            </p:cNvSpPr>
            <p:nvPr/>
          </p:nvSpPr>
          <p:spPr bwMode="auto">
            <a:xfrm>
              <a:off x="899" y="1644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98</a:t>
              </a:r>
            </a:p>
          </p:txBody>
        </p:sp>
        <p:grpSp>
          <p:nvGrpSpPr>
            <p:cNvPr id="111652" name="Group 105"/>
            <p:cNvGrpSpPr>
              <a:grpSpLocks/>
            </p:cNvGrpSpPr>
            <p:nvPr/>
          </p:nvGrpSpPr>
          <p:grpSpPr bwMode="auto">
            <a:xfrm>
              <a:off x="1055" y="1512"/>
              <a:ext cx="287" cy="275"/>
              <a:chOff x="336" y="1164"/>
              <a:chExt cx="2304" cy="2196"/>
            </a:xfrm>
          </p:grpSpPr>
          <p:sp>
            <p:nvSpPr>
              <p:cNvPr id="111701" name="Freeform 106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02" name="Freeform 107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03" name="Oval 108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1653" name="Oval 109"/>
            <p:cNvSpPr>
              <a:spLocks noChangeArrowheads="1"/>
            </p:cNvSpPr>
            <p:nvPr/>
          </p:nvSpPr>
          <p:spPr bwMode="auto">
            <a:xfrm>
              <a:off x="1067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11654" name="Oval 110"/>
            <p:cNvSpPr>
              <a:spLocks noChangeArrowheads="1"/>
            </p:cNvSpPr>
            <p:nvPr/>
          </p:nvSpPr>
          <p:spPr bwMode="auto">
            <a:xfrm>
              <a:off x="1091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147</a:t>
              </a:r>
            </a:p>
          </p:txBody>
        </p:sp>
        <p:sp>
          <p:nvSpPr>
            <p:cNvPr id="111655" name="Oval 111"/>
            <p:cNvSpPr>
              <a:spLocks noChangeArrowheads="1"/>
            </p:cNvSpPr>
            <p:nvPr/>
          </p:nvSpPr>
          <p:spPr bwMode="auto">
            <a:xfrm>
              <a:off x="1121" y="1717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224</a:t>
              </a:r>
            </a:p>
          </p:txBody>
        </p:sp>
        <p:sp>
          <p:nvSpPr>
            <p:cNvPr id="111656" name="Oval 112"/>
            <p:cNvSpPr>
              <a:spLocks noChangeArrowheads="1"/>
            </p:cNvSpPr>
            <p:nvPr/>
          </p:nvSpPr>
          <p:spPr bwMode="auto">
            <a:xfrm>
              <a:off x="1169" y="1729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369</a:t>
              </a:r>
            </a:p>
          </p:txBody>
        </p:sp>
        <p:sp>
          <p:nvSpPr>
            <p:cNvPr id="111657" name="Oval 113"/>
            <p:cNvSpPr>
              <a:spLocks noChangeArrowheads="1"/>
            </p:cNvSpPr>
            <p:nvPr/>
          </p:nvSpPr>
          <p:spPr bwMode="auto">
            <a:xfrm>
              <a:off x="1217" y="172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47</a:t>
              </a:r>
            </a:p>
          </p:txBody>
        </p:sp>
        <p:sp>
          <p:nvSpPr>
            <p:cNvPr id="111658" name="Oval 114"/>
            <p:cNvSpPr>
              <a:spLocks noChangeArrowheads="1"/>
            </p:cNvSpPr>
            <p:nvPr/>
          </p:nvSpPr>
          <p:spPr bwMode="auto">
            <a:xfrm>
              <a:off x="1247" y="168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224</a:t>
              </a:r>
            </a:p>
          </p:txBody>
        </p:sp>
        <p:sp>
          <p:nvSpPr>
            <p:cNvPr id="111659" name="Oval 115"/>
            <p:cNvSpPr>
              <a:spLocks noChangeArrowheads="1"/>
            </p:cNvSpPr>
            <p:nvPr/>
          </p:nvSpPr>
          <p:spPr bwMode="auto">
            <a:xfrm>
              <a:off x="1277" y="165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99</a:t>
              </a:r>
            </a:p>
          </p:txBody>
        </p:sp>
        <p:sp>
          <p:nvSpPr>
            <p:cNvPr id="111660" name="Oval 116"/>
            <p:cNvSpPr>
              <a:spLocks noChangeArrowheads="1"/>
            </p:cNvSpPr>
            <p:nvPr/>
          </p:nvSpPr>
          <p:spPr bwMode="auto">
            <a:xfrm>
              <a:off x="1199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11661" name="Oval 117"/>
            <p:cNvSpPr>
              <a:spLocks noChangeArrowheads="1"/>
            </p:cNvSpPr>
            <p:nvPr/>
          </p:nvSpPr>
          <p:spPr bwMode="auto">
            <a:xfrm>
              <a:off x="1151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327</a:t>
              </a:r>
            </a:p>
          </p:txBody>
        </p:sp>
        <p:sp>
          <p:nvSpPr>
            <p:cNvPr id="111662" name="Oval 118"/>
            <p:cNvSpPr>
              <a:spLocks noChangeArrowheads="1"/>
            </p:cNvSpPr>
            <p:nvPr/>
          </p:nvSpPr>
          <p:spPr bwMode="auto">
            <a:xfrm>
              <a:off x="1121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11663" name="Oval 119"/>
            <p:cNvSpPr>
              <a:spLocks noChangeArrowheads="1"/>
            </p:cNvSpPr>
            <p:nvPr/>
          </p:nvSpPr>
          <p:spPr bwMode="auto">
            <a:xfrm>
              <a:off x="1175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74</a:t>
              </a:r>
            </a:p>
          </p:txBody>
        </p:sp>
        <p:sp>
          <p:nvSpPr>
            <p:cNvPr id="111664" name="Oval 120"/>
            <p:cNvSpPr>
              <a:spLocks noChangeArrowheads="1"/>
            </p:cNvSpPr>
            <p:nvPr/>
          </p:nvSpPr>
          <p:spPr bwMode="auto">
            <a:xfrm>
              <a:off x="1228" y="1644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453</a:t>
              </a:r>
            </a:p>
          </p:txBody>
        </p:sp>
        <p:grpSp>
          <p:nvGrpSpPr>
            <p:cNvPr id="111665" name="Group 121"/>
            <p:cNvGrpSpPr>
              <a:grpSpLocks/>
            </p:cNvGrpSpPr>
            <p:nvPr/>
          </p:nvGrpSpPr>
          <p:grpSpPr bwMode="auto">
            <a:xfrm>
              <a:off x="1383" y="1512"/>
              <a:ext cx="288" cy="275"/>
              <a:chOff x="336" y="1164"/>
              <a:chExt cx="2304" cy="2196"/>
            </a:xfrm>
          </p:grpSpPr>
          <p:sp>
            <p:nvSpPr>
              <p:cNvPr id="111698" name="Freeform 122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99" name="Freeform 123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00" name="Oval 124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1666" name="Oval 125"/>
            <p:cNvSpPr>
              <a:spLocks noChangeArrowheads="1"/>
            </p:cNvSpPr>
            <p:nvPr/>
          </p:nvSpPr>
          <p:spPr bwMode="auto">
            <a:xfrm>
              <a:off x="1396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11667" name="Oval 126"/>
            <p:cNvSpPr>
              <a:spLocks noChangeArrowheads="1"/>
            </p:cNvSpPr>
            <p:nvPr/>
          </p:nvSpPr>
          <p:spPr bwMode="auto">
            <a:xfrm>
              <a:off x="1420" y="1680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147</a:t>
              </a:r>
            </a:p>
          </p:txBody>
        </p:sp>
        <p:sp>
          <p:nvSpPr>
            <p:cNvPr id="111668" name="Oval 127"/>
            <p:cNvSpPr>
              <a:spLocks noChangeArrowheads="1"/>
            </p:cNvSpPr>
            <p:nvPr/>
          </p:nvSpPr>
          <p:spPr bwMode="auto">
            <a:xfrm>
              <a:off x="1450" y="1717"/>
              <a:ext cx="47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201</a:t>
              </a:r>
            </a:p>
          </p:txBody>
        </p:sp>
        <p:sp>
          <p:nvSpPr>
            <p:cNvPr id="111669" name="Oval 128"/>
            <p:cNvSpPr>
              <a:spLocks noChangeArrowheads="1"/>
            </p:cNvSpPr>
            <p:nvPr/>
          </p:nvSpPr>
          <p:spPr bwMode="auto">
            <a:xfrm>
              <a:off x="1497" y="1729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7</a:t>
              </a:r>
            </a:p>
          </p:txBody>
        </p:sp>
        <p:sp>
          <p:nvSpPr>
            <p:cNvPr id="111670" name="Oval 129"/>
            <p:cNvSpPr>
              <a:spLocks noChangeArrowheads="1"/>
            </p:cNvSpPr>
            <p:nvPr/>
          </p:nvSpPr>
          <p:spPr bwMode="auto">
            <a:xfrm>
              <a:off x="1545" y="1723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37</a:t>
              </a:r>
            </a:p>
          </p:txBody>
        </p:sp>
        <p:sp>
          <p:nvSpPr>
            <p:cNvPr id="111671" name="Oval 130"/>
            <p:cNvSpPr>
              <a:spLocks noChangeArrowheads="1"/>
            </p:cNvSpPr>
            <p:nvPr/>
          </p:nvSpPr>
          <p:spPr bwMode="auto">
            <a:xfrm>
              <a:off x="1575" y="1686"/>
              <a:ext cx="49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111</a:t>
              </a:r>
            </a:p>
          </p:txBody>
        </p:sp>
        <p:sp>
          <p:nvSpPr>
            <p:cNvPr id="111672" name="Oval 131"/>
            <p:cNvSpPr>
              <a:spLocks noChangeArrowheads="1"/>
            </p:cNvSpPr>
            <p:nvPr/>
          </p:nvSpPr>
          <p:spPr bwMode="auto">
            <a:xfrm>
              <a:off x="1605" y="1650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37</a:t>
              </a:r>
            </a:p>
          </p:txBody>
        </p:sp>
        <p:sp>
          <p:nvSpPr>
            <p:cNvPr id="111673" name="Oval 132"/>
            <p:cNvSpPr>
              <a:spLocks noChangeArrowheads="1"/>
            </p:cNvSpPr>
            <p:nvPr/>
          </p:nvSpPr>
          <p:spPr bwMode="auto">
            <a:xfrm>
              <a:off x="1527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11674" name="Oval 133"/>
            <p:cNvSpPr>
              <a:spLocks noChangeArrowheads="1"/>
            </p:cNvSpPr>
            <p:nvPr/>
          </p:nvSpPr>
          <p:spPr bwMode="auto">
            <a:xfrm>
              <a:off x="1480" y="1680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38</a:t>
              </a:r>
            </a:p>
          </p:txBody>
        </p:sp>
        <p:sp>
          <p:nvSpPr>
            <p:cNvPr id="111675" name="Oval 134"/>
            <p:cNvSpPr>
              <a:spLocks noChangeArrowheads="1"/>
            </p:cNvSpPr>
            <p:nvPr/>
          </p:nvSpPr>
          <p:spPr bwMode="auto">
            <a:xfrm>
              <a:off x="1450" y="1644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7</a:t>
              </a:r>
            </a:p>
          </p:txBody>
        </p:sp>
        <p:sp>
          <p:nvSpPr>
            <p:cNvPr id="111676" name="Oval 135"/>
            <p:cNvSpPr>
              <a:spLocks noChangeArrowheads="1"/>
            </p:cNvSpPr>
            <p:nvPr/>
          </p:nvSpPr>
          <p:spPr bwMode="auto">
            <a:xfrm>
              <a:off x="1504" y="1639"/>
              <a:ext cx="47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520</a:t>
              </a:r>
            </a:p>
          </p:txBody>
        </p:sp>
        <p:sp>
          <p:nvSpPr>
            <p:cNvPr id="111677" name="Oval 136"/>
            <p:cNvSpPr>
              <a:spLocks noChangeArrowheads="1"/>
            </p:cNvSpPr>
            <p:nvPr/>
          </p:nvSpPr>
          <p:spPr bwMode="auto">
            <a:xfrm>
              <a:off x="1557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453</a:t>
              </a:r>
            </a:p>
          </p:txBody>
        </p:sp>
        <p:grpSp>
          <p:nvGrpSpPr>
            <p:cNvPr id="111678" name="Group 137"/>
            <p:cNvGrpSpPr>
              <a:grpSpLocks/>
            </p:cNvGrpSpPr>
            <p:nvPr/>
          </p:nvGrpSpPr>
          <p:grpSpPr bwMode="auto">
            <a:xfrm>
              <a:off x="1939" y="1512"/>
              <a:ext cx="287" cy="275"/>
              <a:chOff x="336" y="1164"/>
              <a:chExt cx="2304" cy="2196"/>
            </a:xfrm>
          </p:grpSpPr>
          <p:sp>
            <p:nvSpPr>
              <p:cNvPr id="111695" name="Freeform 138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96" name="Freeform 139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97" name="Oval 140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1679" name="Oval 141"/>
            <p:cNvSpPr>
              <a:spLocks noChangeArrowheads="1"/>
            </p:cNvSpPr>
            <p:nvPr/>
          </p:nvSpPr>
          <p:spPr bwMode="auto">
            <a:xfrm>
              <a:off x="1951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91</a:t>
              </a:r>
            </a:p>
          </p:txBody>
        </p:sp>
        <p:sp>
          <p:nvSpPr>
            <p:cNvPr id="111680" name="Oval 142"/>
            <p:cNvSpPr>
              <a:spLocks noChangeArrowheads="1"/>
            </p:cNvSpPr>
            <p:nvPr/>
          </p:nvSpPr>
          <p:spPr bwMode="auto">
            <a:xfrm>
              <a:off x="1975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127</a:t>
              </a:r>
            </a:p>
          </p:txBody>
        </p:sp>
        <p:sp>
          <p:nvSpPr>
            <p:cNvPr id="111681" name="Oval 143"/>
            <p:cNvSpPr>
              <a:spLocks noChangeArrowheads="1"/>
            </p:cNvSpPr>
            <p:nvPr/>
          </p:nvSpPr>
          <p:spPr bwMode="auto">
            <a:xfrm>
              <a:off x="2004" y="1717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24</a:t>
              </a:r>
            </a:p>
          </p:txBody>
        </p:sp>
        <p:sp>
          <p:nvSpPr>
            <p:cNvPr id="111682" name="Oval 144"/>
            <p:cNvSpPr>
              <a:spLocks noChangeArrowheads="1"/>
            </p:cNvSpPr>
            <p:nvPr/>
          </p:nvSpPr>
          <p:spPr bwMode="auto">
            <a:xfrm>
              <a:off x="2053" y="1729"/>
              <a:ext cx="47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69</a:t>
              </a:r>
            </a:p>
          </p:txBody>
        </p:sp>
        <p:sp>
          <p:nvSpPr>
            <p:cNvPr id="111683" name="Oval 145"/>
            <p:cNvSpPr>
              <a:spLocks noChangeArrowheads="1"/>
            </p:cNvSpPr>
            <p:nvPr/>
          </p:nvSpPr>
          <p:spPr bwMode="auto">
            <a:xfrm>
              <a:off x="2100" y="172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477</a:t>
              </a:r>
            </a:p>
          </p:txBody>
        </p:sp>
        <p:sp>
          <p:nvSpPr>
            <p:cNvPr id="111684" name="Oval 146"/>
            <p:cNvSpPr>
              <a:spLocks noChangeArrowheads="1"/>
            </p:cNvSpPr>
            <p:nvPr/>
          </p:nvSpPr>
          <p:spPr bwMode="auto">
            <a:xfrm>
              <a:off x="2130" y="168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203</a:t>
              </a:r>
            </a:p>
          </p:txBody>
        </p:sp>
        <p:sp>
          <p:nvSpPr>
            <p:cNvPr id="111685" name="Oval 147"/>
            <p:cNvSpPr>
              <a:spLocks noChangeArrowheads="1"/>
            </p:cNvSpPr>
            <p:nvPr/>
          </p:nvSpPr>
          <p:spPr bwMode="auto">
            <a:xfrm>
              <a:off x="2160" y="165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515</a:t>
              </a:r>
            </a:p>
          </p:txBody>
        </p:sp>
        <p:sp>
          <p:nvSpPr>
            <p:cNvPr id="111686" name="Oval 148"/>
            <p:cNvSpPr>
              <a:spLocks noChangeArrowheads="1"/>
            </p:cNvSpPr>
            <p:nvPr/>
          </p:nvSpPr>
          <p:spPr bwMode="auto">
            <a:xfrm>
              <a:off x="2083" y="1680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101</a:t>
              </a:r>
            </a:p>
          </p:txBody>
        </p:sp>
        <p:sp>
          <p:nvSpPr>
            <p:cNvPr id="111687" name="Oval 149"/>
            <p:cNvSpPr>
              <a:spLocks noChangeArrowheads="1"/>
            </p:cNvSpPr>
            <p:nvPr/>
          </p:nvSpPr>
          <p:spPr bwMode="auto">
            <a:xfrm>
              <a:off x="2034" y="1680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27</a:t>
              </a:r>
            </a:p>
          </p:txBody>
        </p:sp>
        <p:sp>
          <p:nvSpPr>
            <p:cNvPr id="111688" name="Oval 150"/>
            <p:cNvSpPr>
              <a:spLocks noChangeArrowheads="1"/>
            </p:cNvSpPr>
            <p:nvPr/>
          </p:nvSpPr>
          <p:spPr bwMode="auto">
            <a:xfrm>
              <a:off x="2004" y="1644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411</a:t>
              </a:r>
            </a:p>
          </p:txBody>
        </p:sp>
        <p:sp>
          <p:nvSpPr>
            <p:cNvPr id="111689" name="Oval 151"/>
            <p:cNvSpPr>
              <a:spLocks noChangeArrowheads="1"/>
            </p:cNvSpPr>
            <p:nvPr/>
          </p:nvSpPr>
          <p:spPr bwMode="auto">
            <a:xfrm>
              <a:off x="2058" y="1639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501</a:t>
              </a:r>
            </a:p>
          </p:txBody>
        </p:sp>
        <p:sp>
          <p:nvSpPr>
            <p:cNvPr id="111690" name="Oval 152"/>
            <p:cNvSpPr>
              <a:spLocks noChangeArrowheads="1"/>
            </p:cNvSpPr>
            <p:nvPr/>
          </p:nvSpPr>
          <p:spPr bwMode="auto">
            <a:xfrm>
              <a:off x="2112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502</a:t>
              </a:r>
            </a:p>
          </p:txBody>
        </p:sp>
        <p:sp>
          <p:nvSpPr>
            <p:cNvPr id="111691" name="Oval 153"/>
            <p:cNvSpPr>
              <a:spLocks noChangeAspect="1" noChangeArrowheads="1"/>
            </p:cNvSpPr>
            <p:nvPr/>
          </p:nvSpPr>
          <p:spPr bwMode="auto">
            <a:xfrm>
              <a:off x="1692" y="1628"/>
              <a:ext cx="32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2" name="Oval 154"/>
            <p:cNvSpPr>
              <a:spLocks noChangeAspect="1" noChangeArrowheads="1"/>
            </p:cNvSpPr>
            <p:nvPr/>
          </p:nvSpPr>
          <p:spPr bwMode="auto">
            <a:xfrm>
              <a:off x="1754" y="1628"/>
              <a:ext cx="31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3" name="Oval 155"/>
            <p:cNvSpPr>
              <a:spLocks noChangeAspect="1" noChangeArrowheads="1"/>
            </p:cNvSpPr>
            <p:nvPr/>
          </p:nvSpPr>
          <p:spPr bwMode="auto">
            <a:xfrm>
              <a:off x="1815" y="1628"/>
              <a:ext cx="32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4" name="Oval 156"/>
            <p:cNvSpPr>
              <a:spLocks noChangeAspect="1" noChangeArrowheads="1"/>
            </p:cNvSpPr>
            <p:nvPr/>
          </p:nvSpPr>
          <p:spPr bwMode="auto">
            <a:xfrm>
              <a:off x="1877" y="1628"/>
              <a:ext cx="32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2" name="Line 157"/>
          <p:cNvSpPr>
            <a:spLocks noChangeShapeType="1"/>
          </p:cNvSpPr>
          <p:nvPr/>
        </p:nvSpPr>
        <p:spPr bwMode="auto">
          <a:xfrm flipH="1" flipV="1">
            <a:off x="1371600" y="2200275"/>
            <a:ext cx="66675" cy="295275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Line 158"/>
          <p:cNvSpPr>
            <a:spLocks noChangeShapeType="1"/>
          </p:cNvSpPr>
          <p:nvPr/>
        </p:nvSpPr>
        <p:spPr bwMode="auto">
          <a:xfrm flipH="1" flipV="1">
            <a:off x="1971675" y="2228850"/>
            <a:ext cx="85725" cy="314325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Line 159"/>
          <p:cNvSpPr>
            <a:spLocks noChangeShapeType="1"/>
          </p:cNvSpPr>
          <p:nvPr/>
        </p:nvSpPr>
        <p:spPr bwMode="auto">
          <a:xfrm flipV="1">
            <a:off x="2571750" y="2200275"/>
            <a:ext cx="38100" cy="28575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Line 160"/>
          <p:cNvSpPr>
            <a:spLocks noChangeShapeType="1"/>
          </p:cNvSpPr>
          <p:nvPr/>
        </p:nvSpPr>
        <p:spPr bwMode="auto">
          <a:xfrm flipV="1">
            <a:off x="3448050" y="2266950"/>
            <a:ext cx="9525" cy="22860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6" name="Rectangle 161"/>
          <p:cNvSpPr>
            <a:spLocks noChangeArrowheads="1"/>
          </p:cNvSpPr>
          <p:nvPr/>
        </p:nvSpPr>
        <p:spPr bwMode="auto">
          <a:xfrm>
            <a:off x="4743450" y="1295400"/>
            <a:ext cx="174625" cy="1047750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1627" name="Picture 162" descr="patch1"/>
          <p:cNvPicPr>
            <a:picLocks noChangeArrowheads="1"/>
          </p:cNvPicPr>
          <p:nvPr/>
        </p:nvPicPr>
        <p:blipFill>
          <a:blip r:embed="rId4"/>
          <a:srcRect l="28000" t="6400" r="10400" b="10667"/>
          <a:stretch>
            <a:fillRect/>
          </a:stretch>
        </p:blipFill>
        <p:spPr bwMode="auto">
          <a:xfrm>
            <a:off x="1311275" y="1135063"/>
            <a:ext cx="1365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8" name="Picture 163" descr="patch2"/>
          <p:cNvPicPr>
            <a:picLocks noChangeArrowheads="1"/>
          </p:cNvPicPr>
          <p:nvPr/>
        </p:nvPicPr>
        <p:blipFill>
          <a:blip r:embed="rId5"/>
          <a:srcRect l="12801" t="6400" r="9599" b="10667"/>
          <a:stretch>
            <a:fillRect/>
          </a:stretch>
        </p:blipFill>
        <p:spPr bwMode="auto">
          <a:xfrm>
            <a:off x="1914525" y="1135063"/>
            <a:ext cx="1365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9" name="Picture 164" descr="patch3"/>
          <p:cNvPicPr>
            <a:picLocks noChangeArrowheads="1"/>
          </p:cNvPicPr>
          <p:nvPr/>
        </p:nvPicPr>
        <p:blipFill>
          <a:blip r:embed="rId6"/>
          <a:srcRect l="12801" t="6400" r="9599" b="10667"/>
          <a:stretch>
            <a:fillRect/>
          </a:stretch>
        </p:blipFill>
        <p:spPr bwMode="auto">
          <a:xfrm>
            <a:off x="2540000" y="1135063"/>
            <a:ext cx="1365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0" name="Picture 165" descr="patch4"/>
          <p:cNvPicPr>
            <a:picLocks noChangeArrowheads="1"/>
          </p:cNvPicPr>
          <p:nvPr/>
        </p:nvPicPr>
        <p:blipFill>
          <a:blip r:embed="rId7"/>
          <a:srcRect l="12801" t="6400" r="9599" b="10667"/>
          <a:stretch>
            <a:fillRect/>
          </a:stretch>
        </p:blipFill>
        <p:spPr bwMode="auto">
          <a:xfrm>
            <a:off x="3406775" y="1135063"/>
            <a:ext cx="1365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1" name="Freeform 166"/>
          <p:cNvSpPr>
            <a:spLocks/>
          </p:cNvSpPr>
          <p:nvPr/>
        </p:nvSpPr>
        <p:spPr bwMode="auto">
          <a:xfrm>
            <a:off x="1381125" y="817563"/>
            <a:ext cx="3533775" cy="534987"/>
          </a:xfrm>
          <a:custGeom>
            <a:avLst/>
            <a:gdLst>
              <a:gd name="T0" fmla="*/ 0 w 2148"/>
              <a:gd name="T1" fmla="*/ 340135 h 313"/>
              <a:gd name="T2" fmla="*/ 1115409 w 2148"/>
              <a:gd name="T3" fmla="*/ 32475 h 313"/>
              <a:gd name="T4" fmla="*/ 3533775 w 2148"/>
              <a:gd name="T5" fmla="*/ 534987 h 313"/>
              <a:gd name="T6" fmla="*/ 0 60000 65536"/>
              <a:gd name="T7" fmla="*/ 0 60000 65536"/>
              <a:gd name="T8" fmla="*/ 0 60000 65536"/>
              <a:gd name="T9" fmla="*/ 0 w 2148"/>
              <a:gd name="T10" fmla="*/ 0 h 313"/>
              <a:gd name="T11" fmla="*/ 2148 w 2148"/>
              <a:gd name="T12" fmla="*/ 313 h 3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" h="313">
                <a:moveTo>
                  <a:pt x="0" y="199"/>
                </a:moveTo>
                <a:cubicBezTo>
                  <a:pt x="160" y="99"/>
                  <a:pt x="320" y="0"/>
                  <a:pt x="678" y="19"/>
                </a:cubicBezTo>
                <a:cubicBezTo>
                  <a:pt x="1036" y="38"/>
                  <a:pt x="1592" y="175"/>
                  <a:pt x="2148" y="313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2" name="Freeform 167"/>
          <p:cNvSpPr>
            <a:spLocks/>
          </p:cNvSpPr>
          <p:nvPr/>
        </p:nvSpPr>
        <p:spPr bwMode="auto">
          <a:xfrm>
            <a:off x="1981200" y="849313"/>
            <a:ext cx="2971800" cy="579437"/>
          </a:xfrm>
          <a:custGeom>
            <a:avLst/>
            <a:gdLst>
              <a:gd name="T0" fmla="*/ 0 w 1740"/>
              <a:gd name="T1" fmla="*/ 389397 h 311"/>
              <a:gd name="T2" fmla="*/ 532875 w 1740"/>
              <a:gd name="T3" fmla="*/ 31673 h 311"/>
              <a:gd name="T4" fmla="*/ 2971800 w 1740"/>
              <a:gd name="T5" fmla="*/ 579437 h 311"/>
              <a:gd name="T6" fmla="*/ 0 60000 65536"/>
              <a:gd name="T7" fmla="*/ 0 60000 65536"/>
              <a:gd name="T8" fmla="*/ 0 60000 65536"/>
              <a:gd name="T9" fmla="*/ 0 w 1740"/>
              <a:gd name="T10" fmla="*/ 0 h 311"/>
              <a:gd name="T11" fmla="*/ 1740 w 1740"/>
              <a:gd name="T12" fmla="*/ 311 h 3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0" h="311">
                <a:moveTo>
                  <a:pt x="0" y="209"/>
                </a:moveTo>
                <a:cubicBezTo>
                  <a:pt x="11" y="104"/>
                  <a:pt x="22" y="0"/>
                  <a:pt x="312" y="17"/>
                </a:cubicBezTo>
                <a:cubicBezTo>
                  <a:pt x="602" y="34"/>
                  <a:pt x="1171" y="172"/>
                  <a:pt x="1740" y="311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3" name="Freeform 168"/>
          <p:cNvSpPr>
            <a:spLocks/>
          </p:cNvSpPr>
          <p:nvPr/>
        </p:nvSpPr>
        <p:spPr bwMode="auto">
          <a:xfrm>
            <a:off x="2486025" y="939800"/>
            <a:ext cx="2419350" cy="527050"/>
          </a:xfrm>
          <a:custGeom>
            <a:avLst/>
            <a:gdLst>
              <a:gd name="T0" fmla="*/ 143521 w 1416"/>
              <a:gd name="T1" fmla="*/ 237544 h 284"/>
              <a:gd name="T2" fmla="*/ 379305 w 1416"/>
              <a:gd name="T3" fmla="*/ 48251 h 284"/>
              <a:gd name="T4" fmla="*/ 2419350 w 1416"/>
              <a:gd name="T5" fmla="*/ 527050 h 284"/>
              <a:gd name="T6" fmla="*/ 0 60000 65536"/>
              <a:gd name="T7" fmla="*/ 0 60000 65536"/>
              <a:gd name="T8" fmla="*/ 0 60000 65536"/>
              <a:gd name="T9" fmla="*/ 0 w 1416"/>
              <a:gd name="T10" fmla="*/ 0 h 284"/>
              <a:gd name="T11" fmla="*/ 1416 w 1416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6" h="284">
                <a:moveTo>
                  <a:pt x="84" y="128"/>
                </a:moveTo>
                <a:cubicBezTo>
                  <a:pt x="42" y="64"/>
                  <a:pt x="0" y="0"/>
                  <a:pt x="222" y="26"/>
                </a:cubicBezTo>
                <a:cubicBezTo>
                  <a:pt x="444" y="52"/>
                  <a:pt x="930" y="168"/>
                  <a:pt x="1416" y="284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Freeform 169"/>
          <p:cNvSpPr>
            <a:spLocks/>
          </p:cNvSpPr>
          <p:nvPr/>
        </p:nvSpPr>
        <p:spPr bwMode="auto">
          <a:xfrm>
            <a:off x="3524250" y="1247775"/>
            <a:ext cx="1362075" cy="266700"/>
          </a:xfrm>
          <a:custGeom>
            <a:avLst/>
            <a:gdLst>
              <a:gd name="T0" fmla="*/ 0 w 762"/>
              <a:gd name="T1" fmla="*/ 0 h 162"/>
              <a:gd name="T2" fmla="*/ 1362075 w 762"/>
              <a:gd name="T3" fmla="*/ 266700 h 162"/>
              <a:gd name="T4" fmla="*/ 0 60000 65536"/>
              <a:gd name="T5" fmla="*/ 0 60000 65536"/>
              <a:gd name="T6" fmla="*/ 0 w 762"/>
              <a:gd name="T7" fmla="*/ 0 h 162"/>
              <a:gd name="T8" fmla="*/ 762 w 762"/>
              <a:gd name="T9" fmla="*/ 162 h 1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2" h="162">
                <a:moveTo>
                  <a:pt x="0" y="0"/>
                </a:moveTo>
                <a:cubicBezTo>
                  <a:pt x="0" y="0"/>
                  <a:pt x="381" y="81"/>
                  <a:pt x="762" y="162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5" name="Rectangle 170"/>
          <p:cNvSpPr>
            <a:spLocks noChangeArrowheads="1"/>
          </p:cNvSpPr>
          <p:nvPr/>
        </p:nvSpPr>
        <p:spPr bwMode="auto">
          <a:xfrm>
            <a:off x="4848225" y="1295400"/>
            <a:ext cx="174625" cy="104775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6" name="Rectangle 174"/>
          <p:cNvSpPr>
            <a:spLocks noGrp="1" noChangeArrowheads="1"/>
          </p:cNvSpPr>
          <p:nvPr>
            <p:ph type="body" idx="1"/>
          </p:nvPr>
        </p:nvSpPr>
        <p:spPr>
          <a:xfrm>
            <a:off x="533400" y="3097213"/>
            <a:ext cx="8089900" cy="3529012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The process is </a:t>
            </a:r>
            <a:r>
              <a:rPr lang="en-US" i="1" smtClean="0"/>
              <a:t>shift-invariant </a:t>
            </a:r>
            <a:r>
              <a:rPr lang="en-US" smtClean="0"/>
              <a:t>because the probability of drawing a shift P(T|Z) does not affect the probability of selecting urn Z</a:t>
            </a:r>
          </a:p>
          <a:p>
            <a:pPr lvl="4" eaLnBrk="1" hangingPunct="1"/>
            <a:endParaRPr lang="en-US" smtClean="0"/>
          </a:p>
          <a:p>
            <a:pPr eaLnBrk="1" hangingPunct="1"/>
            <a:r>
              <a:rPr lang="en-US" smtClean="0"/>
              <a:t>Every location in the spectrogram has contributions from every urn patch</a:t>
            </a:r>
          </a:p>
        </p:txBody>
      </p:sp>
      <p:sp>
        <p:nvSpPr>
          <p:cNvPr id="90" name="Date Placeholder 8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08C8D-7872-4323-9700-9982D4DAFDB1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34388" cy="708025"/>
          </a:xfrm>
        </p:spPr>
        <p:txBody>
          <a:bodyPr/>
          <a:lstStyle/>
          <a:p>
            <a:pPr eaLnBrk="1" hangingPunct="1"/>
            <a:r>
              <a:rPr lang="en-US" sz="3200" smtClean="0"/>
              <a:t>Probability of drawing a particular (t,f) combination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2301875"/>
            <a:ext cx="8229600" cy="3851275"/>
          </a:xfrm>
        </p:spPr>
        <p:txBody>
          <a:bodyPr/>
          <a:lstStyle/>
          <a:p>
            <a:pPr eaLnBrk="1" hangingPunct="1"/>
            <a:r>
              <a:rPr lang="en-US" sz="2100" smtClean="0"/>
              <a:t>The parameters of the model:</a:t>
            </a:r>
          </a:p>
          <a:p>
            <a:pPr lvl="1" eaLnBrk="1" hangingPunct="1"/>
            <a:r>
              <a:rPr lang="en-US" sz="2000" smtClean="0"/>
              <a:t>P(t,f|z) – the urns</a:t>
            </a:r>
          </a:p>
          <a:p>
            <a:pPr lvl="1" eaLnBrk="1" hangingPunct="1"/>
            <a:r>
              <a:rPr lang="en-US" sz="2000" smtClean="0"/>
              <a:t>P(T|z) – the </a:t>
            </a:r>
            <a:r>
              <a:rPr lang="en-US" sz="2000" i="1" smtClean="0"/>
              <a:t>urn-specific </a:t>
            </a:r>
            <a:r>
              <a:rPr lang="en-US" sz="2000" smtClean="0"/>
              <a:t>shift distribution</a:t>
            </a:r>
          </a:p>
          <a:p>
            <a:pPr lvl="1" eaLnBrk="1" hangingPunct="1"/>
            <a:r>
              <a:rPr lang="en-US" sz="2000" smtClean="0"/>
              <a:t>P(z) – probability of selecting an urn</a:t>
            </a:r>
          </a:p>
          <a:p>
            <a:pPr lvl="4" eaLnBrk="1" hangingPunct="1"/>
            <a:endParaRPr lang="en-US" sz="1600" smtClean="0"/>
          </a:p>
          <a:p>
            <a:pPr eaLnBrk="1" hangingPunct="1"/>
            <a:r>
              <a:rPr lang="en-US" sz="2100" smtClean="0"/>
              <a:t>The ways in which (t,f) can be drawn:</a:t>
            </a:r>
          </a:p>
          <a:p>
            <a:pPr lvl="1" eaLnBrk="1" hangingPunct="1"/>
            <a:r>
              <a:rPr lang="en-US" sz="2000" smtClean="0"/>
              <a:t>Select any urn z</a:t>
            </a:r>
          </a:p>
          <a:p>
            <a:pPr lvl="1" eaLnBrk="1" hangingPunct="1"/>
            <a:r>
              <a:rPr lang="en-US" sz="2000" smtClean="0"/>
              <a:t>Draw T from the urn-specific shift distribution</a:t>
            </a:r>
          </a:p>
          <a:p>
            <a:pPr lvl="1" eaLnBrk="1" hangingPunct="1"/>
            <a:r>
              <a:rPr lang="en-US" sz="2000" smtClean="0"/>
              <a:t>Draw (t-T,f) from the urn</a:t>
            </a:r>
          </a:p>
          <a:p>
            <a:pPr eaLnBrk="1" hangingPunct="1"/>
            <a:r>
              <a:rPr lang="en-US" sz="2100" smtClean="0"/>
              <a:t>The actual probability sums this over all shifts and urns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2192338" y="1136650"/>
          <a:ext cx="4767262" cy="830263"/>
        </p:xfrm>
        <a:graphic>
          <a:graphicData uri="http://schemas.openxmlformats.org/presentationml/2006/ole">
            <p:oleObj spid="_x0000_s22530" name="Equation" r:id="rId3" imgW="1968480" imgH="342720" progId="Equation.3">
              <p:embed/>
            </p:oleObj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5334A-46BF-4B68-8768-4A27BD88EA75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Learning the Model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523288" cy="5668962"/>
          </a:xfrm>
        </p:spPr>
        <p:txBody>
          <a:bodyPr/>
          <a:lstStyle/>
          <a:p>
            <a:pPr eaLnBrk="1" hangingPunct="1"/>
            <a:r>
              <a:rPr lang="en-US" sz="1900" smtClean="0"/>
              <a:t>The parameters of the model are learned analogously to the manner in which mixture multinomials are learned</a:t>
            </a:r>
          </a:p>
          <a:p>
            <a:pPr lvl="4" eaLnBrk="1" hangingPunct="1"/>
            <a:endParaRPr lang="en-US" sz="1400" smtClean="0"/>
          </a:p>
          <a:p>
            <a:pPr eaLnBrk="1" hangingPunct="1"/>
            <a:r>
              <a:rPr lang="en-US" sz="1900" smtClean="0"/>
              <a:t>Given observation of (t,f), it we knew which urn it came from and the shift, we could compute all probabilities by counting!</a:t>
            </a:r>
          </a:p>
          <a:p>
            <a:pPr lvl="1" eaLnBrk="1" hangingPunct="1"/>
            <a:r>
              <a:rPr lang="en-US" sz="1700" smtClean="0"/>
              <a:t>If shift is T and urn is Z</a:t>
            </a:r>
          </a:p>
          <a:p>
            <a:pPr lvl="2" eaLnBrk="1" hangingPunct="1"/>
            <a:r>
              <a:rPr lang="en-US" sz="1500" smtClean="0"/>
              <a:t>Count(Z) = Count(Z) + 1</a:t>
            </a:r>
          </a:p>
          <a:p>
            <a:pPr lvl="2" eaLnBrk="1" hangingPunct="1"/>
            <a:r>
              <a:rPr lang="en-US" sz="1500" smtClean="0"/>
              <a:t>For shift probability: Count(T|Z) = Count(T|Z)+1</a:t>
            </a:r>
          </a:p>
          <a:p>
            <a:pPr lvl="2" eaLnBrk="1" hangingPunct="1"/>
            <a:r>
              <a:rPr lang="en-US" sz="1500" smtClean="0"/>
              <a:t>For urn: Count(t-T,f | Z) = Count(t-T,f|Z) + 1</a:t>
            </a:r>
          </a:p>
          <a:p>
            <a:pPr lvl="3" eaLnBrk="1" hangingPunct="1"/>
            <a:r>
              <a:rPr lang="en-US" sz="1400" smtClean="0"/>
              <a:t>Since the value drawn from the urn was t-T,f</a:t>
            </a:r>
          </a:p>
          <a:p>
            <a:pPr lvl="4" eaLnBrk="1" hangingPunct="1"/>
            <a:endParaRPr lang="en-US" sz="1400" smtClean="0"/>
          </a:p>
          <a:p>
            <a:pPr lvl="1" eaLnBrk="1" hangingPunct="1"/>
            <a:r>
              <a:rPr lang="en-US" sz="1700" smtClean="0"/>
              <a:t>After all observations are counted:</a:t>
            </a:r>
          </a:p>
          <a:p>
            <a:pPr lvl="2" eaLnBrk="1" hangingPunct="1"/>
            <a:r>
              <a:rPr lang="en-US" sz="1500" smtClean="0"/>
              <a:t>Normalize Count(Z) to get P(Z)</a:t>
            </a:r>
          </a:p>
          <a:p>
            <a:pPr lvl="2" eaLnBrk="1" hangingPunct="1"/>
            <a:r>
              <a:rPr lang="en-US" sz="1500" smtClean="0"/>
              <a:t>Normalize Count(T|Z) to get P(T|Z)</a:t>
            </a:r>
          </a:p>
          <a:p>
            <a:pPr lvl="2" eaLnBrk="1" hangingPunct="1"/>
            <a:r>
              <a:rPr lang="en-US" sz="1500" smtClean="0"/>
              <a:t>Normalize Count(t,f|Z) to get P(t,f|Z)</a:t>
            </a:r>
          </a:p>
          <a:p>
            <a:pPr lvl="4" eaLnBrk="1" hangingPunct="1"/>
            <a:endParaRPr lang="en-US" sz="1400" smtClean="0"/>
          </a:p>
          <a:p>
            <a:pPr eaLnBrk="1" hangingPunct="1"/>
            <a:r>
              <a:rPr lang="en-US" sz="1900" smtClean="0"/>
              <a:t>Problem: When learning the urns and shift distributions from a histogram, the urn (Z) and shift (T) for any draw of (t,f) is not known</a:t>
            </a:r>
          </a:p>
          <a:p>
            <a:pPr lvl="1" eaLnBrk="1" hangingPunct="1"/>
            <a:r>
              <a:rPr lang="en-US" sz="1700" smtClean="0"/>
              <a:t>These are unseen variables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2C6DA-29FE-4A63-B3A5-78EE90DE89B6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Learning the Model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523288" cy="566896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900" smtClean="0"/>
              <a:t>Urn Z and shift T are unknown</a:t>
            </a:r>
          </a:p>
          <a:p>
            <a:pPr lvl="1" eaLnBrk="1" hangingPunct="1"/>
            <a:r>
              <a:rPr lang="en-US" sz="1700" smtClean="0"/>
              <a:t>So (t,f) contributes partial counts to </a:t>
            </a:r>
            <a:r>
              <a:rPr lang="en-US" sz="1700" i="1" smtClean="0"/>
              <a:t>every </a:t>
            </a:r>
            <a:r>
              <a:rPr lang="en-US" sz="1700" smtClean="0"/>
              <a:t>value of T and Z</a:t>
            </a:r>
          </a:p>
          <a:p>
            <a:pPr lvl="1" eaLnBrk="1" hangingPunct="1"/>
            <a:r>
              <a:rPr lang="en-US" sz="1700" smtClean="0"/>
              <a:t>Contributions are proportional to the </a:t>
            </a:r>
            <a:r>
              <a:rPr lang="en-US" sz="1700" i="1" smtClean="0"/>
              <a:t>a posteriori </a:t>
            </a:r>
            <a:r>
              <a:rPr lang="en-US" sz="1700" smtClean="0"/>
              <a:t>probability of Z and T,Z</a:t>
            </a:r>
          </a:p>
          <a:p>
            <a:pPr lvl="1" eaLnBrk="1" hangingPunct="1"/>
            <a:endParaRPr lang="en-US" sz="1700" smtClean="0"/>
          </a:p>
          <a:p>
            <a:pPr lvl="1" eaLnBrk="1" hangingPunct="1"/>
            <a:endParaRPr lang="en-US" sz="1700" smtClean="0"/>
          </a:p>
          <a:p>
            <a:pPr lvl="1" eaLnBrk="1" hangingPunct="1"/>
            <a:endParaRPr lang="en-US" sz="1700" smtClean="0"/>
          </a:p>
          <a:p>
            <a:pPr lvl="1" eaLnBrk="1" hangingPunct="1"/>
            <a:endParaRPr lang="en-US" sz="1700" smtClean="0"/>
          </a:p>
          <a:p>
            <a:pPr lvl="4" eaLnBrk="1" hangingPunct="1"/>
            <a:endParaRPr lang="en-US" sz="1400" smtClean="0"/>
          </a:p>
          <a:p>
            <a:pPr lvl="4" eaLnBrk="1" hangingPunct="1"/>
            <a:endParaRPr lang="en-US" sz="1400" smtClean="0"/>
          </a:p>
          <a:p>
            <a:pPr lvl="4" eaLnBrk="1" hangingPunct="1"/>
            <a:endParaRPr lang="en-US" sz="1400" smtClean="0"/>
          </a:p>
          <a:p>
            <a:pPr eaLnBrk="1" hangingPunct="1"/>
            <a:r>
              <a:rPr lang="en-US" sz="1900" smtClean="0"/>
              <a:t>Each observation of (t,f) </a:t>
            </a:r>
          </a:p>
          <a:p>
            <a:pPr lvl="1" eaLnBrk="1" hangingPunct="1"/>
            <a:r>
              <a:rPr lang="en-US" sz="1700" smtClean="0"/>
              <a:t> P(z|t,f) to the count of the total number of draws from the urn</a:t>
            </a:r>
          </a:p>
          <a:p>
            <a:pPr lvl="2" eaLnBrk="1" hangingPunct="1"/>
            <a:r>
              <a:rPr lang="en-US" sz="1500" smtClean="0"/>
              <a:t>Count(Z) = Count(Z) + P(z | t,f)</a:t>
            </a:r>
          </a:p>
          <a:p>
            <a:pPr lvl="4" eaLnBrk="1" hangingPunct="1"/>
            <a:endParaRPr lang="en-US" sz="1400" smtClean="0"/>
          </a:p>
          <a:p>
            <a:pPr lvl="1" eaLnBrk="1" hangingPunct="1"/>
            <a:r>
              <a:rPr lang="en-US" sz="1700" smtClean="0"/>
              <a:t>P(z|t,f)P(T | z,t,f) to the count of the shift T for the shift distribution</a:t>
            </a:r>
          </a:p>
          <a:p>
            <a:pPr lvl="2" eaLnBrk="1" hangingPunct="1"/>
            <a:r>
              <a:rPr lang="en-US" sz="1500" smtClean="0"/>
              <a:t>Count(T | Z) = Count(T | Z) + P(z|t,f)P(T | Z, t, f)</a:t>
            </a:r>
          </a:p>
          <a:p>
            <a:pPr lvl="4" eaLnBrk="1" hangingPunct="1"/>
            <a:endParaRPr lang="en-US" sz="1400" smtClean="0"/>
          </a:p>
          <a:p>
            <a:pPr lvl="1" eaLnBrk="1" hangingPunct="1"/>
            <a:r>
              <a:rPr lang="en-US" sz="1700" smtClean="0"/>
              <a:t>P(z|t,f)P(T | z,t,f) to the count of (t-T, f) for the urn</a:t>
            </a:r>
          </a:p>
          <a:p>
            <a:pPr lvl="2" eaLnBrk="1" hangingPunct="1"/>
            <a:r>
              <a:rPr lang="en-US" sz="1500" smtClean="0"/>
              <a:t>Count(t-T,f | Z) = Count(t-T,f | Z) + P(z|t,f)P(T | z,t,f)</a:t>
            </a: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752475" y="2224088"/>
          <a:ext cx="7813675" cy="1606550"/>
        </p:xfrm>
        <a:graphic>
          <a:graphicData uri="http://schemas.openxmlformats.org/presentationml/2006/ole">
            <p:oleObj spid="_x0000_s23554" name="Equation" r:id="rId3" imgW="4012920" imgH="825480" progId="Equation.3">
              <p:embed/>
            </p:oleObj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A909F-60D8-4F40-8B1D-305C1BDB7D60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Shift invariant model: Update Rules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320800"/>
          </a:xfrm>
        </p:spPr>
        <p:txBody>
          <a:bodyPr/>
          <a:lstStyle/>
          <a:p>
            <a:pPr eaLnBrk="1" hangingPunct="1"/>
            <a:r>
              <a:rPr lang="en-US" sz="2100" smtClean="0"/>
              <a:t>Given data (spectrogram) S(t,f)</a:t>
            </a:r>
          </a:p>
          <a:p>
            <a:pPr eaLnBrk="1" hangingPunct="1"/>
            <a:r>
              <a:rPr lang="en-US" sz="2100" smtClean="0"/>
              <a:t>Initialize P(Z), P(T|Z), P(t,f | Z)</a:t>
            </a:r>
          </a:p>
          <a:p>
            <a:pPr eaLnBrk="1" hangingPunct="1"/>
            <a:r>
              <a:rPr lang="en-US" sz="2100" smtClean="0"/>
              <a:t>Iterate</a:t>
            </a:r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673100" y="2438400"/>
          <a:ext cx="7813675" cy="1606550"/>
        </p:xfrm>
        <a:graphic>
          <a:graphicData uri="http://schemas.openxmlformats.org/presentationml/2006/ole">
            <p:oleObj spid="_x0000_s24578" name="Equation" r:id="rId3" imgW="4012920" imgH="825480" progId="Equation.3">
              <p:embed/>
            </p:oleObj>
          </a:graphicData>
        </a:graphic>
      </p:graphicFrame>
      <p:graphicFrame>
        <p:nvGraphicFramePr>
          <p:cNvPr id="24579" name="Object 5"/>
          <p:cNvGraphicFramePr>
            <a:graphicFrameLocks noChangeAspect="1"/>
          </p:cNvGraphicFramePr>
          <p:nvPr/>
        </p:nvGraphicFramePr>
        <p:xfrm>
          <a:off x="371475" y="4051300"/>
          <a:ext cx="8507413" cy="2593975"/>
        </p:xfrm>
        <a:graphic>
          <a:graphicData uri="http://schemas.openxmlformats.org/presentationml/2006/ole">
            <p:oleObj spid="_x0000_s24579" name="Equation" r:id="rId4" imgW="4368600" imgH="1333440" progId="Equation.3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D420B-1453-418C-9D28-9CBD5CA95E3C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pic>
        <p:nvPicPr>
          <p:cNvPr id="113667" name="Picture 2" descr="onetwosep"/>
          <p:cNvPicPr>
            <a:picLocks noChangeAspect="1" noChangeArrowheads="1"/>
          </p:cNvPicPr>
          <p:nvPr/>
        </p:nvPicPr>
        <p:blipFill>
          <a:blip r:embed="rId6"/>
          <a:srcRect l="5600" t="5333" r="8000" b="9599"/>
          <a:stretch>
            <a:fillRect/>
          </a:stretch>
        </p:blipFill>
        <p:spPr bwMode="auto">
          <a:xfrm>
            <a:off x="2020888" y="4151313"/>
            <a:ext cx="676116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3" descr="onetwo"/>
          <p:cNvPicPr>
            <a:picLocks noChangeAspect="1" noChangeArrowheads="1"/>
          </p:cNvPicPr>
          <p:nvPr/>
        </p:nvPicPr>
        <p:blipFill>
          <a:blip r:embed="rId7"/>
          <a:srcRect l="5600" t="6400" r="8000" b="10667"/>
          <a:stretch>
            <a:fillRect/>
          </a:stretch>
        </p:blipFill>
        <p:spPr bwMode="auto">
          <a:xfrm>
            <a:off x="296863" y="2789238"/>
            <a:ext cx="8523287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Shift-invariance in one time: example</a:t>
            </a:r>
          </a:p>
        </p:txBody>
      </p:sp>
      <p:sp>
        <p:nvSpPr>
          <p:cNvPr id="11367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1150" y="1012825"/>
            <a:ext cx="8532813" cy="1444625"/>
          </a:xfrm>
        </p:spPr>
        <p:txBody>
          <a:bodyPr/>
          <a:lstStyle/>
          <a:p>
            <a:pPr eaLnBrk="1" hangingPunct="1"/>
            <a:r>
              <a:rPr lang="en-US" sz="1900" smtClean="0"/>
              <a:t>An Example: Two distinct sounds occuring with different repetition rates within a signal</a:t>
            </a:r>
          </a:p>
          <a:p>
            <a:pPr lvl="1" eaLnBrk="1" hangingPunct="1"/>
            <a:r>
              <a:rPr lang="en-US" sz="1700" smtClean="0"/>
              <a:t>Modelled as being composed from two time-frequency bases</a:t>
            </a:r>
          </a:p>
          <a:p>
            <a:pPr lvl="1" eaLnBrk="1" hangingPunct="1"/>
            <a:r>
              <a:rPr lang="en-US" sz="1700" smtClean="0"/>
              <a:t>NOTE: Width of patches must be specified</a:t>
            </a:r>
          </a:p>
        </p:txBody>
      </p:sp>
      <p:pic>
        <p:nvPicPr>
          <p:cNvPr id="75367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mbedded Sound 14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94688" y="2743200"/>
            <a:ext cx="2619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2" name="Text Box 7"/>
          <p:cNvSpPr txBox="1">
            <a:spLocks noChangeArrowheads="1"/>
          </p:cNvSpPr>
          <p:nvPr/>
        </p:nvSpPr>
        <p:spPr bwMode="auto">
          <a:xfrm>
            <a:off x="3257550" y="2428875"/>
            <a:ext cx="2170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424242"/>
                </a:solidFill>
                <a:ea typeface="MS PGothic" pitchFamily="34" charset="-128"/>
              </a:rPr>
              <a:t>INPUT SPECTROGRAM</a:t>
            </a:r>
            <a:endParaRPr lang="en-US" sz="1400" b="1">
              <a:solidFill>
                <a:srgbClr val="424242"/>
              </a:solidFill>
              <a:latin typeface="Helvetica" pitchFamily="34" charset="0"/>
              <a:ea typeface="MS PGothic" pitchFamily="34" charset="-128"/>
            </a:endParaRPr>
          </a:p>
        </p:txBody>
      </p:sp>
      <p:pic>
        <p:nvPicPr>
          <p:cNvPr id="75367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Embedded Sound 4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391525" y="4229100"/>
            <a:ext cx="279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367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3" name="Embedded Sound 4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391525" y="5381625"/>
            <a:ext cx="279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5" name="Picture 10" descr="onepatch"/>
          <p:cNvPicPr>
            <a:picLocks noChangeAspect="1" noChangeArrowheads="1"/>
          </p:cNvPicPr>
          <p:nvPr/>
        </p:nvPicPr>
        <p:blipFill>
          <a:blip r:embed="rId10"/>
          <a:srcRect l="12801" t="6400" r="78400" b="10667"/>
          <a:stretch>
            <a:fillRect/>
          </a:stretch>
        </p:blipFill>
        <p:spPr bwMode="auto">
          <a:xfrm>
            <a:off x="263525" y="4229100"/>
            <a:ext cx="59531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6" name="Picture 11" descr="twopatch"/>
          <p:cNvPicPr>
            <a:picLocks noChangeArrowheads="1"/>
          </p:cNvPicPr>
          <p:nvPr/>
        </p:nvPicPr>
        <p:blipFill>
          <a:blip r:embed="rId11"/>
          <a:srcRect l="12801" t="6400" r="78400" b="10667"/>
          <a:stretch>
            <a:fillRect/>
          </a:stretch>
        </p:blipFill>
        <p:spPr bwMode="auto">
          <a:xfrm>
            <a:off x="1101725" y="4230688"/>
            <a:ext cx="59372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7" name="Text Box 12"/>
          <p:cNvSpPr txBox="1">
            <a:spLocks noChangeArrowheads="1"/>
          </p:cNvSpPr>
          <p:nvPr/>
        </p:nvSpPr>
        <p:spPr bwMode="auto">
          <a:xfrm>
            <a:off x="66675" y="6286500"/>
            <a:ext cx="2508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424242"/>
                </a:solidFill>
                <a:ea typeface="MS PGothic" pitchFamily="34" charset="-128"/>
              </a:rPr>
              <a:t>Discovered time-frequency </a:t>
            </a:r>
            <a:br>
              <a:rPr lang="en-US" sz="1400" b="1">
                <a:solidFill>
                  <a:srgbClr val="424242"/>
                </a:solidFill>
                <a:ea typeface="MS PGothic" pitchFamily="34" charset="-128"/>
              </a:rPr>
            </a:br>
            <a:r>
              <a:rPr lang="en-US" sz="1400" b="1">
                <a:solidFill>
                  <a:srgbClr val="424242"/>
                </a:solidFill>
                <a:ea typeface="MS PGothic" pitchFamily="34" charset="-128"/>
              </a:rPr>
              <a:t>“patch” bases (urns)</a:t>
            </a:r>
            <a:endParaRPr lang="en-US" sz="1400" b="1">
              <a:solidFill>
                <a:srgbClr val="424242"/>
              </a:solidFill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113678" name="Text Box 13"/>
          <p:cNvSpPr txBox="1">
            <a:spLocks noChangeArrowheads="1"/>
          </p:cNvSpPr>
          <p:nvPr/>
        </p:nvSpPr>
        <p:spPr bwMode="auto">
          <a:xfrm>
            <a:off x="3543300" y="6340475"/>
            <a:ext cx="42846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424242"/>
                </a:solidFill>
                <a:ea typeface="MS PGothic" pitchFamily="34" charset="-128"/>
              </a:rPr>
              <a:t>Contribution of individual bases to the recording</a:t>
            </a:r>
            <a:endParaRPr lang="en-US" sz="1400" b="1">
              <a:solidFill>
                <a:srgbClr val="424242"/>
              </a:solidFill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21D1A-E53E-4D2F-8860-2DEFF6B8CF4F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3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" fill="hold"/>
                                        <p:tgtEl>
                                          <p:spTgt spid="7536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367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367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3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1" fill="hold"/>
                                        <p:tgtEl>
                                          <p:spTgt spid="7536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367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53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21" fill="hold"/>
                                        <p:tgtEl>
                                          <p:spTgt spid="753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3673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3672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367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868362"/>
          </a:xfrm>
        </p:spPr>
        <p:txBody>
          <a:bodyPr/>
          <a:lstStyle/>
          <a:p>
            <a:pPr eaLnBrk="1" hangingPunct="1"/>
            <a:r>
              <a:rPr lang="en-US" smtClean="0"/>
              <a:t>Shift Invariance in Time: Dereverberation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/>
          <a:lstStyle/>
          <a:p>
            <a:pPr eaLnBrk="1" hangingPunct="1"/>
            <a:r>
              <a:rPr lang="en-US" smtClean="0"/>
              <a:t>Reverberation – a simple model</a:t>
            </a:r>
          </a:p>
          <a:p>
            <a:pPr lvl="1" eaLnBrk="1" hangingPunct="1"/>
            <a:r>
              <a:rPr lang="en-US" smtClean="0"/>
              <a:t>The Spectrogram of the reverberated signal is a sum of the spectrogram of the clean signal and several shifted and scaled versions of itself</a:t>
            </a:r>
          </a:p>
          <a:p>
            <a:pPr lvl="1" eaLnBrk="1" hangingPunct="1"/>
            <a:r>
              <a:rPr lang="en-US" smtClean="0"/>
              <a:t>A convolution of the spectrogram and a room response</a:t>
            </a:r>
          </a:p>
        </p:txBody>
      </p:sp>
      <p:sp>
        <p:nvSpPr>
          <p:cNvPr id="114692" name="Rectangle 3"/>
          <p:cNvSpPr>
            <a:spLocks noChangeArrowheads="1"/>
          </p:cNvSpPr>
          <p:nvPr/>
        </p:nvSpPr>
        <p:spPr bwMode="auto">
          <a:xfrm>
            <a:off x="712788" y="1020763"/>
            <a:ext cx="2890837" cy="1849437"/>
          </a:xfrm>
          <a:prstGeom prst="rect">
            <a:avLst/>
          </a:prstGeom>
          <a:solidFill>
            <a:srgbClr val="FF6600">
              <a:alpha val="50195"/>
            </a:srgbClr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3" name="Rectangle 6"/>
          <p:cNvSpPr>
            <a:spLocks noChangeArrowheads="1"/>
          </p:cNvSpPr>
          <p:nvPr/>
        </p:nvSpPr>
        <p:spPr bwMode="auto">
          <a:xfrm>
            <a:off x="946150" y="1020763"/>
            <a:ext cx="2892425" cy="1849437"/>
          </a:xfrm>
          <a:prstGeom prst="rect">
            <a:avLst/>
          </a:prstGeom>
          <a:solidFill>
            <a:srgbClr val="FF6600">
              <a:alpha val="50195"/>
            </a:srgbClr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Rectangle 7"/>
          <p:cNvSpPr>
            <a:spLocks noChangeArrowheads="1"/>
          </p:cNvSpPr>
          <p:nvPr/>
        </p:nvSpPr>
        <p:spPr bwMode="auto">
          <a:xfrm>
            <a:off x="1212850" y="1020763"/>
            <a:ext cx="2890838" cy="1849437"/>
          </a:xfrm>
          <a:prstGeom prst="rect">
            <a:avLst/>
          </a:prstGeom>
          <a:solidFill>
            <a:srgbClr val="FF6600">
              <a:alpha val="50195"/>
            </a:srgbClr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Rectangle 8"/>
          <p:cNvSpPr>
            <a:spLocks noChangeArrowheads="1"/>
          </p:cNvSpPr>
          <p:nvPr/>
        </p:nvSpPr>
        <p:spPr bwMode="auto">
          <a:xfrm>
            <a:off x="1446213" y="1020763"/>
            <a:ext cx="2892425" cy="1849437"/>
          </a:xfrm>
          <a:prstGeom prst="rect">
            <a:avLst/>
          </a:prstGeom>
          <a:solidFill>
            <a:srgbClr val="FF6600">
              <a:alpha val="50195"/>
            </a:srgbClr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TextBox 9"/>
          <p:cNvSpPr txBox="1">
            <a:spLocks noChangeArrowheads="1"/>
          </p:cNvSpPr>
          <p:nvPr/>
        </p:nvSpPr>
        <p:spPr bwMode="auto">
          <a:xfrm>
            <a:off x="4465638" y="1722438"/>
            <a:ext cx="619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= </a:t>
            </a:r>
          </a:p>
        </p:txBody>
      </p:sp>
      <p:pic>
        <p:nvPicPr>
          <p:cNvPr id="114697" name="Picture 2" descr="C:\Users\bhiksha\doc\presentations\CMUsymposium.22jan10\reverb.jpg"/>
          <p:cNvPicPr>
            <a:picLocks noChangeAspect="1" noChangeArrowheads="1"/>
          </p:cNvPicPr>
          <p:nvPr/>
        </p:nvPicPr>
        <p:blipFill>
          <a:blip r:embed="rId3"/>
          <a:srcRect l="8000" t="5333" r="8000" b="7468"/>
          <a:stretch>
            <a:fillRect/>
          </a:stretch>
        </p:blipFill>
        <p:spPr bwMode="auto">
          <a:xfrm>
            <a:off x="5256213" y="885825"/>
            <a:ext cx="267335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8" name="TextBox 11"/>
          <p:cNvSpPr txBox="1">
            <a:spLocks noChangeArrowheads="1"/>
          </p:cNvSpPr>
          <p:nvPr/>
        </p:nvSpPr>
        <p:spPr bwMode="auto">
          <a:xfrm>
            <a:off x="2349500" y="1573213"/>
            <a:ext cx="628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/>
              <a:t>+</a:t>
            </a:r>
            <a:r>
              <a:rPr lang="en-US"/>
              <a:t> </a:t>
            </a:r>
          </a:p>
        </p:txBody>
      </p:sp>
      <p:pic>
        <p:nvPicPr>
          <p:cNvPr id="13" name="adrakrev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50200" y="1289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E6436-82F2-43AE-A287-FCA74BA7829C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Dereverberation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Given the spectrogram of the reverberated signal: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Learn a shift-invariant model with a single patch basis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dirty="0" smtClean="0"/>
              <a:t>Sparsity must be enforced on the basis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The “basis” represents the clean speech!</a:t>
            </a:r>
          </a:p>
          <a:p>
            <a:pPr lvl="4" eaLnBrk="1" hangingPunct="1">
              <a:lnSpc>
                <a:spcPct val="120000"/>
              </a:lnSpc>
              <a:defRPr/>
            </a:pPr>
            <a:endParaRPr lang="en-US" dirty="0" smtClean="0"/>
          </a:p>
        </p:txBody>
      </p:sp>
      <p:pic>
        <p:nvPicPr>
          <p:cNvPr id="115716" name="Picture 2" descr="C:\Users\bhiksha\doc\presentations\CMUsymposium.22jan10\reverb.jpg"/>
          <p:cNvPicPr>
            <a:picLocks noChangeAspect="1" noChangeArrowheads="1"/>
          </p:cNvPicPr>
          <p:nvPr/>
        </p:nvPicPr>
        <p:blipFill>
          <a:blip r:embed="rId4"/>
          <a:srcRect l="8000" t="5333" r="8000" b="7468"/>
          <a:stretch>
            <a:fillRect/>
          </a:stretch>
        </p:blipFill>
        <p:spPr bwMode="auto">
          <a:xfrm>
            <a:off x="960438" y="1044575"/>
            <a:ext cx="267335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Right Arrow 4"/>
          <p:cNvSpPr>
            <a:spLocks noChangeArrowheads="1"/>
          </p:cNvSpPr>
          <p:nvPr/>
        </p:nvSpPr>
        <p:spPr bwMode="auto">
          <a:xfrm>
            <a:off x="3775075" y="1860550"/>
            <a:ext cx="1466850" cy="382588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19050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5718" name="Picture 2" descr="C:\Users\bhiksha\doc\presentations\CMUsymposium.22jan10\dereverb.jpg"/>
          <p:cNvPicPr>
            <a:picLocks noChangeAspect="1" noChangeArrowheads="1"/>
          </p:cNvPicPr>
          <p:nvPr/>
        </p:nvPicPr>
        <p:blipFill>
          <a:blip r:embed="rId5"/>
          <a:srcRect l="8000" t="6400" r="8800" b="7468"/>
          <a:stretch>
            <a:fillRect/>
          </a:stretch>
        </p:blipFill>
        <p:spPr bwMode="auto">
          <a:xfrm>
            <a:off x="5411788" y="1077913"/>
            <a:ext cx="26685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drakrev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643313" y="1139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drakderev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120063" y="1139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C03C-9FCE-4C93-A486-6645875F53E3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6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Shift Invariance in Two Dimensions</a:t>
            </a:r>
          </a:p>
        </p:txBody>
      </p:sp>
      <p:pic>
        <p:nvPicPr>
          <p:cNvPr id="116740" name="Picture 4" descr="patch1"/>
          <p:cNvPicPr>
            <a:picLocks noChangeArrowheads="1"/>
          </p:cNvPicPr>
          <p:nvPr/>
        </p:nvPicPr>
        <p:blipFill>
          <a:blip r:embed="rId2"/>
          <a:srcRect l="28000" t="74667" r="10400" b="10667"/>
          <a:stretch>
            <a:fillRect/>
          </a:stretch>
        </p:blipFill>
        <p:spPr bwMode="auto">
          <a:xfrm>
            <a:off x="1458913" y="1301750"/>
            <a:ext cx="136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 descr="patch2"/>
          <p:cNvPicPr>
            <a:picLocks noChangeArrowheads="1"/>
          </p:cNvPicPr>
          <p:nvPr/>
        </p:nvPicPr>
        <p:blipFill>
          <a:blip r:embed="rId3"/>
          <a:srcRect l="12801" t="74667" r="9599" b="10667"/>
          <a:stretch>
            <a:fillRect/>
          </a:stretch>
        </p:blipFill>
        <p:spPr bwMode="auto">
          <a:xfrm>
            <a:off x="1985963" y="1301750"/>
            <a:ext cx="136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6" descr="patch3"/>
          <p:cNvPicPr>
            <a:picLocks noChangeArrowheads="1"/>
          </p:cNvPicPr>
          <p:nvPr/>
        </p:nvPicPr>
        <p:blipFill>
          <a:blip r:embed="rId4"/>
          <a:srcRect l="12801" t="74667" r="9599" b="10667"/>
          <a:stretch>
            <a:fillRect/>
          </a:stretch>
        </p:blipFill>
        <p:spPr bwMode="auto">
          <a:xfrm>
            <a:off x="2525713" y="1301750"/>
            <a:ext cx="136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7" descr="patch4"/>
          <p:cNvPicPr>
            <a:picLocks noChangeArrowheads="1"/>
          </p:cNvPicPr>
          <p:nvPr/>
        </p:nvPicPr>
        <p:blipFill>
          <a:blip r:embed="rId5"/>
          <a:srcRect l="12801" t="74667" r="9599" b="10667"/>
          <a:stretch>
            <a:fillRect/>
          </a:stretch>
        </p:blipFill>
        <p:spPr bwMode="auto">
          <a:xfrm>
            <a:off x="3402013" y="1349375"/>
            <a:ext cx="136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6744" name="Group 8"/>
          <p:cNvGrpSpPr>
            <a:grpSpLocks/>
          </p:cNvGrpSpPr>
          <p:nvPr/>
        </p:nvGrpSpPr>
        <p:grpSpPr bwMode="auto">
          <a:xfrm>
            <a:off x="1328738" y="1720850"/>
            <a:ext cx="2381250" cy="436563"/>
            <a:chOff x="726" y="1512"/>
            <a:chExt cx="1500" cy="275"/>
          </a:xfrm>
        </p:grpSpPr>
        <p:grpSp>
          <p:nvGrpSpPr>
            <p:cNvPr id="116753" name="Group 9"/>
            <p:cNvGrpSpPr>
              <a:grpSpLocks/>
            </p:cNvGrpSpPr>
            <p:nvPr/>
          </p:nvGrpSpPr>
          <p:grpSpPr bwMode="auto">
            <a:xfrm>
              <a:off x="726" y="1512"/>
              <a:ext cx="287" cy="275"/>
              <a:chOff x="336" y="1164"/>
              <a:chExt cx="2304" cy="2196"/>
            </a:xfrm>
          </p:grpSpPr>
          <p:sp>
            <p:nvSpPr>
              <p:cNvPr id="116818" name="Freeform 10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19" name="Freeform 11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20" name="Oval 12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754" name="Oval 13"/>
            <p:cNvSpPr>
              <a:spLocks noChangeArrowheads="1"/>
            </p:cNvSpPr>
            <p:nvPr/>
          </p:nvSpPr>
          <p:spPr bwMode="auto">
            <a:xfrm>
              <a:off x="738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16755" name="Oval 14"/>
            <p:cNvSpPr>
              <a:spLocks noChangeArrowheads="1"/>
            </p:cNvSpPr>
            <p:nvPr/>
          </p:nvSpPr>
          <p:spPr bwMode="auto">
            <a:xfrm>
              <a:off x="762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15</a:t>
              </a:r>
            </a:p>
          </p:txBody>
        </p:sp>
        <p:sp>
          <p:nvSpPr>
            <p:cNvPr id="116756" name="Oval 15"/>
            <p:cNvSpPr>
              <a:spLocks noChangeArrowheads="1"/>
            </p:cNvSpPr>
            <p:nvPr/>
          </p:nvSpPr>
          <p:spPr bwMode="auto">
            <a:xfrm>
              <a:off x="792" y="1717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8</a:t>
              </a:r>
            </a:p>
          </p:txBody>
        </p:sp>
        <p:sp>
          <p:nvSpPr>
            <p:cNvPr id="116757" name="Oval 16"/>
            <p:cNvSpPr>
              <a:spLocks noChangeArrowheads="1"/>
            </p:cNvSpPr>
            <p:nvPr/>
          </p:nvSpPr>
          <p:spPr bwMode="auto">
            <a:xfrm>
              <a:off x="840" y="1729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399</a:t>
              </a:r>
            </a:p>
          </p:txBody>
        </p:sp>
        <p:sp>
          <p:nvSpPr>
            <p:cNvPr id="116758" name="Oval 17"/>
            <p:cNvSpPr>
              <a:spLocks noChangeArrowheads="1"/>
            </p:cNvSpPr>
            <p:nvPr/>
          </p:nvSpPr>
          <p:spPr bwMode="auto">
            <a:xfrm>
              <a:off x="888" y="172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6</a:t>
              </a:r>
            </a:p>
          </p:txBody>
        </p:sp>
        <p:sp>
          <p:nvSpPr>
            <p:cNvPr id="116759" name="Oval 18"/>
            <p:cNvSpPr>
              <a:spLocks noChangeArrowheads="1"/>
            </p:cNvSpPr>
            <p:nvPr/>
          </p:nvSpPr>
          <p:spPr bwMode="auto">
            <a:xfrm>
              <a:off x="918" y="168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81</a:t>
              </a:r>
            </a:p>
          </p:txBody>
        </p:sp>
        <p:sp>
          <p:nvSpPr>
            <p:cNvPr id="116760" name="Oval 19"/>
            <p:cNvSpPr>
              <a:spLocks noChangeArrowheads="1"/>
            </p:cNvSpPr>
            <p:nvPr/>
          </p:nvSpPr>
          <p:spPr bwMode="auto">
            <a:xfrm>
              <a:off x="948" y="165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444</a:t>
              </a:r>
            </a:p>
          </p:txBody>
        </p:sp>
        <p:sp>
          <p:nvSpPr>
            <p:cNvPr id="116761" name="Oval 20"/>
            <p:cNvSpPr>
              <a:spLocks noChangeArrowheads="1"/>
            </p:cNvSpPr>
            <p:nvPr/>
          </p:nvSpPr>
          <p:spPr bwMode="auto">
            <a:xfrm>
              <a:off x="870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81</a:t>
              </a:r>
            </a:p>
          </p:txBody>
        </p:sp>
        <p:sp>
          <p:nvSpPr>
            <p:cNvPr id="116762" name="Oval 21"/>
            <p:cNvSpPr>
              <a:spLocks noChangeArrowheads="1"/>
            </p:cNvSpPr>
            <p:nvPr/>
          </p:nvSpPr>
          <p:spPr bwMode="auto">
            <a:xfrm>
              <a:off x="822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164</a:t>
              </a:r>
            </a:p>
          </p:txBody>
        </p:sp>
        <p:sp>
          <p:nvSpPr>
            <p:cNvPr id="116763" name="Oval 22"/>
            <p:cNvSpPr>
              <a:spLocks noChangeArrowheads="1"/>
            </p:cNvSpPr>
            <p:nvPr/>
          </p:nvSpPr>
          <p:spPr bwMode="auto">
            <a:xfrm>
              <a:off x="792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16764" name="Oval 23"/>
            <p:cNvSpPr>
              <a:spLocks noChangeArrowheads="1"/>
            </p:cNvSpPr>
            <p:nvPr/>
          </p:nvSpPr>
          <p:spPr bwMode="auto">
            <a:xfrm>
              <a:off x="845" y="1639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16765" name="Oval 24"/>
            <p:cNvSpPr>
              <a:spLocks noChangeArrowheads="1"/>
            </p:cNvSpPr>
            <p:nvPr/>
          </p:nvSpPr>
          <p:spPr bwMode="auto">
            <a:xfrm>
              <a:off x="899" y="1644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98</a:t>
              </a:r>
            </a:p>
          </p:txBody>
        </p:sp>
        <p:grpSp>
          <p:nvGrpSpPr>
            <p:cNvPr id="116766" name="Group 25"/>
            <p:cNvGrpSpPr>
              <a:grpSpLocks/>
            </p:cNvGrpSpPr>
            <p:nvPr/>
          </p:nvGrpSpPr>
          <p:grpSpPr bwMode="auto">
            <a:xfrm>
              <a:off x="1055" y="1512"/>
              <a:ext cx="287" cy="275"/>
              <a:chOff x="336" y="1164"/>
              <a:chExt cx="2304" cy="2196"/>
            </a:xfrm>
          </p:grpSpPr>
          <p:sp>
            <p:nvSpPr>
              <p:cNvPr id="116815" name="Freeform 26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16" name="Freeform 27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17" name="Oval 28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767" name="Oval 29"/>
            <p:cNvSpPr>
              <a:spLocks noChangeArrowheads="1"/>
            </p:cNvSpPr>
            <p:nvPr/>
          </p:nvSpPr>
          <p:spPr bwMode="auto">
            <a:xfrm>
              <a:off x="1067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16768" name="Oval 30"/>
            <p:cNvSpPr>
              <a:spLocks noChangeArrowheads="1"/>
            </p:cNvSpPr>
            <p:nvPr/>
          </p:nvSpPr>
          <p:spPr bwMode="auto">
            <a:xfrm>
              <a:off x="1091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147</a:t>
              </a:r>
            </a:p>
          </p:txBody>
        </p:sp>
        <p:sp>
          <p:nvSpPr>
            <p:cNvPr id="116769" name="Oval 31"/>
            <p:cNvSpPr>
              <a:spLocks noChangeArrowheads="1"/>
            </p:cNvSpPr>
            <p:nvPr/>
          </p:nvSpPr>
          <p:spPr bwMode="auto">
            <a:xfrm>
              <a:off x="1121" y="1717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224</a:t>
              </a:r>
            </a:p>
          </p:txBody>
        </p:sp>
        <p:sp>
          <p:nvSpPr>
            <p:cNvPr id="116770" name="Oval 32"/>
            <p:cNvSpPr>
              <a:spLocks noChangeArrowheads="1"/>
            </p:cNvSpPr>
            <p:nvPr/>
          </p:nvSpPr>
          <p:spPr bwMode="auto">
            <a:xfrm>
              <a:off x="1169" y="1729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369</a:t>
              </a:r>
            </a:p>
          </p:txBody>
        </p:sp>
        <p:sp>
          <p:nvSpPr>
            <p:cNvPr id="116771" name="Oval 33"/>
            <p:cNvSpPr>
              <a:spLocks noChangeArrowheads="1"/>
            </p:cNvSpPr>
            <p:nvPr/>
          </p:nvSpPr>
          <p:spPr bwMode="auto">
            <a:xfrm>
              <a:off x="1217" y="172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47</a:t>
              </a:r>
            </a:p>
          </p:txBody>
        </p:sp>
        <p:sp>
          <p:nvSpPr>
            <p:cNvPr id="116772" name="Oval 34"/>
            <p:cNvSpPr>
              <a:spLocks noChangeArrowheads="1"/>
            </p:cNvSpPr>
            <p:nvPr/>
          </p:nvSpPr>
          <p:spPr bwMode="auto">
            <a:xfrm>
              <a:off x="1247" y="168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224</a:t>
              </a:r>
            </a:p>
          </p:txBody>
        </p:sp>
        <p:sp>
          <p:nvSpPr>
            <p:cNvPr id="116773" name="Oval 35"/>
            <p:cNvSpPr>
              <a:spLocks noChangeArrowheads="1"/>
            </p:cNvSpPr>
            <p:nvPr/>
          </p:nvSpPr>
          <p:spPr bwMode="auto">
            <a:xfrm>
              <a:off x="1277" y="165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99</a:t>
              </a:r>
            </a:p>
          </p:txBody>
        </p:sp>
        <p:sp>
          <p:nvSpPr>
            <p:cNvPr id="116774" name="Oval 36"/>
            <p:cNvSpPr>
              <a:spLocks noChangeArrowheads="1"/>
            </p:cNvSpPr>
            <p:nvPr/>
          </p:nvSpPr>
          <p:spPr bwMode="auto">
            <a:xfrm>
              <a:off x="1199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16775" name="Oval 37"/>
            <p:cNvSpPr>
              <a:spLocks noChangeArrowheads="1"/>
            </p:cNvSpPr>
            <p:nvPr/>
          </p:nvSpPr>
          <p:spPr bwMode="auto">
            <a:xfrm>
              <a:off x="1151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327</a:t>
              </a:r>
            </a:p>
          </p:txBody>
        </p:sp>
        <p:sp>
          <p:nvSpPr>
            <p:cNvPr id="116776" name="Oval 38"/>
            <p:cNvSpPr>
              <a:spLocks noChangeArrowheads="1"/>
            </p:cNvSpPr>
            <p:nvPr/>
          </p:nvSpPr>
          <p:spPr bwMode="auto">
            <a:xfrm>
              <a:off x="1121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16777" name="Oval 39"/>
            <p:cNvSpPr>
              <a:spLocks noChangeArrowheads="1"/>
            </p:cNvSpPr>
            <p:nvPr/>
          </p:nvSpPr>
          <p:spPr bwMode="auto">
            <a:xfrm>
              <a:off x="1175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74</a:t>
              </a:r>
            </a:p>
          </p:txBody>
        </p:sp>
        <p:sp>
          <p:nvSpPr>
            <p:cNvPr id="116778" name="Oval 40"/>
            <p:cNvSpPr>
              <a:spLocks noChangeArrowheads="1"/>
            </p:cNvSpPr>
            <p:nvPr/>
          </p:nvSpPr>
          <p:spPr bwMode="auto">
            <a:xfrm>
              <a:off x="1228" y="1644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453</a:t>
              </a:r>
            </a:p>
          </p:txBody>
        </p:sp>
        <p:grpSp>
          <p:nvGrpSpPr>
            <p:cNvPr id="116779" name="Group 41"/>
            <p:cNvGrpSpPr>
              <a:grpSpLocks/>
            </p:cNvGrpSpPr>
            <p:nvPr/>
          </p:nvGrpSpPr>
          <p:grpSpPr bwMode="auto">
            <a:xfrm>
              <a:off x="1383" y="1512"/>
              <a:ext cx="288" cy="275"/>
              <a:chOff x="336" y="1164"/>
              <a:chExt cx="2304" cy="2196"/>
            </a:xfrm>
          </p:grpSpPr>
          <p:sp>
            <p:nvSpPr>
              <p:cNvPr id="116812" name="Freeform 42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13" name="Freeform 43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14" name="Oval 44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780" name="Oval 45"/>
            <p:cNvSpPr>
              <a:spLocks noChangeArrowheads="1"/>
            </p:cNvSpPr>
            <p:nvPr/>
          </p:nvSpPr>
          <p:spPr bwMode="auto">
            <a:xfrm>
              <a:off x="1396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16781" name="Oval 46"/>
            <p:cNvSpPr>
              <a:spLocks noChangeArrowheads="1"/>
            </p:cNvSpPr>
            <p:nvPr/>
          </p:nvSpPr>
          <p:spPr bwMode="auto">
            <a:xfrm>
              <a:off x="1420" y="1680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147</a:t>
              </a:r>
            </a:p>
          </p:txBody>
        </p:sp>
        <p:sp>
          <p:nvSpPr>
            <p:cNvPr id="116782" name="Oval 47"/>
            <p:cNvSpPr>
              <a:spLocks noChangeArrowheads="1"/>
            </p:cNvSpPr>
            <p:nvPr/>
          </p:nvSpPr>
          <p:spPr bwMode="auto">
            <a:xfrm>
              <a:off x="1450" y="1717"/>
              <a:ext cx="47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201</a:t>
              </a:r>
            </a:p>
          </p:txBody>
        </p:sp>
        <p:sp>
          <p:nvSpPr>
            <p:cNvPr id="116783" name="Oval 48"/>
            <p:cNvSpPr>
              <a:spLocks noChangeArrowheads="1"/>
            </p:cNvSpPr>
            <p:nvPr/>
          </p:nvSpPr>
          <p:spPr bwMode="auto">
            <a:xfrm>
              <a:off x="1497" y="1729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7</a:t>
              </a:r>
            </a:p>
          </p:txBody>
        </p:sp>
        <p:sp>
          <p:nvSpPr>
            <p:cNvPr id="116784" name="Oval 49"/>
            <p:cNvSpPr>
              <a:spLocks noChangeArrowheads="1"/>
            </p:cNvSpPr>
            <p:nvPr/>
          </p:nvSpPr>
          <p:spPr bwMode="auto">
            <a:xfrm>
              <a:off x="1545" y="1723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37</a:t>
              </a:r>
            </a:p>
          </p:txBody>
        </p:sp>
        <p:sp>
          <p:nvSpPr>
            <p:cNvPr id="116785" name="Oval 50"/>
            <p:cNvSpPr>
              <a:spLocks noChangeArrowheads="1"/>
            </p:cNvSpPr>
            <p:nvPr/>
          </p:nvSpPr>
          <p:spPr bwMode="auto">
            <a:xfrm>
              <a:off x="1575" y="1686"/>
              <a:ext cx="49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111</a:t>
              </a:r>
            </a:p>
          </p:txBody>
        </p:sp>
        <p:sp>
          <p:nvSpPr>
            <p:cNvPr id="116786" name="Oval 51"/>
            <p:cNvSpPr>
              <a:spLocks noChangeArrowheads="1"/>
            </p:cNvSpPr>
            <p:nvPr/>
          </p:nvSpPr>
          <p:spPr bwMode="auto">
            <a:xfrm>
              <a:off x="1605" y="1650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37</a:t>
              </a:r>
            </a:p>
          </p:txBody>
        </p:sp>
        <p:sp>
          <p:nvSpPr>
            <p:cNvPr id="116787" name="Oval 52"/>
            <p:cNvSpPr>
              <a:spLocks noChangeArrowheads="1"/>
            </p:cNvSpPr>
            <p:nvPr/>
          </p:nvSpPr>
          <p:spPr bwMode="auto">
            <a:xfrm>
              <a:off x="1527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16788" name="Oval 53"/>
            <p:cNvSpPr>
              <a:spLocks noChangeArrowheads="1"/>
            </p:cNvSpPr>
            <p:nvPr/>
          </p:nvSpPr>
          <p:spPr bwMode="auto">
            <a:xfrm>
              <a:off x="1480" y="1680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38</a:t>
              </a:r>
            </a:p>
          </p:txBody>
        </p:sp>
        <p:sp>
          <p:nvSpPr>
            <p:cNvPr id="116789" name="Oval 54"/>
            <p:cNvSpPr>
              <a:spLocks noChangeArrowheads="1"/>
            </p:cNvSpPr>
            <p:nvPr/>
          </p:nvSpPr>
          <p:spPr bwMode="auto">
            <a:xfrm>
              <a:off x="1450" y="1644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7</a:t>
              </a:r>
            </a:p>
          </p:txBody>
        </p:sp>
        <p:sp>
          <p:nvSpPr>
            <p:cNvPr id="116790" name="Oval 55"/>
            <p:cNvSpPr>
              <a:spLocks noChangeArrowheads="1"/>
            </p:cNvSpPr>
            <p:nvPr/>
          </p:nvSpPr>
          <p:spPr bwMode="auto">
            <a:xfrm>
              <a:off x="1504" y="1639"/>
              <a:ext cx="47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520</a:t>
              </a:r>
            </a:p>
          </p:txBody>
        </p:sp>
        <p:sp>
          <p:nvSpPr>
            <p:cNvPr id="116791" name="Oval 56"/>
            <p:cNvSpPr>
              <a:spLocks noChangeArrowheads="1"/>
            </p:cNvSpPr>
            <p:nvPr/>
          </p:nvSpPr>
          <p:spPr bwMode="auto">
            <a:xfrm>
              <a:off x="1557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453</a:t>
              </a:r>
            </a:p>
          </p:txBody>
        </p:sp>
        <p:grpSp>
          <p:nvGrpSpPr>
            <p:cNvPr id="116792" name="Group 57"/>
            <p:cNvGrpSpPr>
              <a:grpSpLocks/>
            </p:cNvGrpSpPr>
            <p:nvPr/>
          </p:nvGrpSpPr>
          <p:grpSpPr bwMode="auto">
            <a:xfrm>
              <a:off x="1939" y="1512"/>
              <a:ext cx="287" cy="275"/>
              <a:chOff x="336" y="1164"/>
              <a:chExt cx="2304" cy="2196"/>
            </a:xfrm>
          </p:grpSpPr>
          <p:sp>
            <p:nvSpPr>
              <p:cNvPr id="116809" name="Freeform 58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10" name="Freeform 59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11" name="Oval 60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793" name="Oval 61"/>
            <p:cNvSpPr>
              <a:spLocks noChangeArrowheads="1"/>
            </p:cNvSpPr>
            <p:nvPr/>
          </p:nvSpPr>
          <p:spPr bwMode="auto">
            <a:xfrm>
              <a:off x="1951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91</a:t>
              </a:r>
            </a:p>
          </p:txBody>
        </p:sp>
        <p:sp>
          <p:nvSpPr>
            <p:cNvPr id="116794" name="Oval 62"/>
            <p:cNvSpPr>
              <a:spLocks noChangeArrowheads="1"/>
            </p:cNvSpPr>
            <p:nvPr/>
          </p:nvSpPr>
          <p:spPr bwMode="auto">
            <a:xfrm>
              <a:off x="1975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127</a:t>
              </a:r>
            </a:p>
          </p:txBody>
        </p:sp>
        <p:sp>
          <p:nvSpPr>
            <p:cNvPr id="116795" name="Oval 63"/>
            <p:cNvSpPr>
              <a:spLocks noChangeArrowheads="1"/>
            </p:cNvSpPr>
            <p:nvPr/>
          </p:nvSpPr>
          <p:spPr bwMode="auto">
            <a:xfrm>
              <a:off x="2004" y="1717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24</a:t>
              </a:r>
            </a:p>
          </p:txBody>
        </p:sp>
        <p:sp>
          <p:nvSpPr>
            <p:cNvPr id="116796" name="Oval 64"/>
            <p:cNvSpPr>
              <a:spLocks noChangeArrowheads="1"/>
            </p:cNvSpPr>
            <p:nvPr/>
          </p:nvSpPr>
          <p:spPr bwMode="auto">
            <a:xfrm>
              <a:off x="2053" y="1729"/>
              <a:ext cx="47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69</a:t>
              </a:r>
            </a:p>
          </p:txBody>
        </p:sp>
        <p:sp>
          <p:nvSpPr>
            <p:cNvPr id="116797" name="Oval 65"/>
            <p:cNvSpPr>
              <a:spLocks noChangeArrowheads="1"/>
            </p:cNvSpPr>
            <p:nvPr/>
          </p:nvSpPr>
          <p:spPr bwMode="auto">
            <a:xfrm>
              <a:off x="2100" y="172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477</a:t>
              </a:r>
            </a:p>
          </p:txBody>
        </p:sp>
        <p:sp>
          <p:nvSpPr>
            <p:cNvPr id="116798" name="Oval 66"/>
            <p:cNvSpPr>
              <a:spLocks noChangeArrowheads="1"/>
            </p:cNvSpPr>
            <p:nvPr/>
          </p:nvSpPr>
          <p:spPr bwMode="auto">
            <a:xfrm>
              <a:off x="2130" y="168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203</a:t>
              </a:r>
            </a:p>
          </p:txBody>
        </p:sp>
        <p:sp>
          <p:nvSpPr>
            <p:cNvPr id="116799" name="Oval 67"/>
            <p:cNvSpPr>
              <a:spLocks noChangeArrowheads="1"/>
            </p:cNvSpPr>
            <p:nvPr/>
          </p:nvSpPr>
          <p:spPr bwMode="auto">
            <a:xfrm>
              <a:off x="2160" y="165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515</a:t>
              </a:r>
            </a:p>
          </p:txBody>
        </p:sp>
        <p:sp>
          <p:nvSpPr>
            <p:cNvPr id="116800" name="Oval 68"/>
            <p:cNvSpPr>
              <a:spLocks noChangeArrowheads="1"/>
            </p:cNvSpPr>
            <p:nvPr/>
          </p:nvSpPr>
          <p:spPr bwMode="auto">
            <a:xfrm>
              <a:off x="2083" y="1680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101</a:t>
              </a:r>
            </a:p>
          </p:txBody>
        </p:sp>
        <p:sp>
          <p:nvSpPr>
            <p:cNvPr id="116801" name="Oval 69"/>
            <p:cNvSpPr>
              <a:spLocks noChangeArrowheads="1"/>
            </p:cNvSpPr>
            <p:nvPr/>
          </p:nvSpPr>
          <p:spPr bwMode="auto">
            <a:xfrm>
              <a:off x="2034" y="1680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27</a:t>
              </a:r>
            </a:p>
          </p:txBody>
        </p:sp>
        <p:sp>
          <p:nvSpPr>
            <p:cNvPr id="116802" name="Oval 70"/>
            <p:cNvSpPr>
              <a:spLocks noChangeArrowheads="1"/>
            </p:cNvSpPr>
            <p:nvPr/>
          </p:nvSpPr>
          <p:spPr bwMode="auto">
            <a:xfrm>
              <a:off x="2004" y="1644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411</a:t>
              </a:r>
            </a:p>
          </p:txBody>
        </p:sp>
        <p:sp>
          <p:nvSpPr>
            <p:cNvPr id="116803" name="Oval 71"/>
            <p:cNvSpPr>
              <a:spLocks noChangeArrowheads="1"/>
            </p:cNvSpPr>
            <p:nvPr/>
          </p:nvSpPr>
          <p:spPr bwMode="auto">
            <a:xfrm>
              <a:off x="2058" y="1639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501</a:t>
              </a:r>
            </a:p>
          </p:txBody>
        </p:sp>
        <p:sp>
          <p:nvSpPr>
            <p:cNvPr id="116804" name="Oval 72"/>
            <p:cNvSpPr>
              <a:spLocks noChangeArrowheads="1"/>
            </p:cNvSpPr>
            <p:nvPr/>
          </p:nvSpPr>
          <p:spPr bwMode="auto">
            <a:xfrm>
              <a:off x="2112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502</a:t>
              </a:r>
            </a:p>
          </p:txBody>
        </p:sp>
        <p:sp>
          <p:nvSpPr>
            <p:cNvPr id="116805" name="Oval 73"/>
            <p:cNvSpPr>
              <a:spLocks noChangeAspect="1" noChangeArrowheads="1"/>
            </p:cNvSpPr>
            <p:nvPr/>
          </p:nvSpPr>
          <p:spPr bwMode="auto">
            <a:xfrm>
              <a:off x="1692" y="1628"/>
              <a:ext cx="32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6" name="Oval 74"/>
            <p:cNvSpPr>
              <a:spLocks noChangeAspect="1" noChangeArrowheads="1"/>
            </p:cNvSpPr>
            <p:nvPr/>
          </p:nvSpPr>
          <p:spPr bwMode="auto">
            <a:xfrm>
              <a:off x="1754" y="1628"/>
              <a:ext cx="31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7" name="Oval 75"/>
            <p:cNvSpPr>
              <a:spLocks noChangeAspect="1" noChangeArrowheads="1"/>
            </p:cNvSpPr>
            <p:nvPr/>
          </p:nvSpPr>
          <p:spPr bwMode="auto">
            <a:xfrm>
              <a:off x="1815" y="1628"/>
              <a:ext cx="32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8" name="Oval 76"/>
            <p:cNvSpPr>
              <a:spLocks noChangeAspect="1" noChangeArrowheads="1"/>
            </p:cNvSpPr>
            <p:nvPr/>
          </p:nvSpPr>
          <p:spPr bwMode="auto">
            <a:xfrm>
              <a:off x="1877" y="1628"/>
              <a:ext cx="32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45" name="Line 77"/>
          <p:cNvSpPr>
            <a:spLocks noChangeShapeType="1"/>
          </p:cNvSpPr>
          <p:nvPr/>
        </p:nvSpPr>
        <p:spPr bwMode="auto">
          <a:xfrm flipV="1">
            <a:off x="1519238" y="1482725"/>
            <a:ext cx="9525" cy="295275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Line 78"/>
          <p:cNvSpPr>
            <a:spLocks noChangeShapeType="1"/>
          </p:cNvSpPr>
          <p:nvPr/>
        </p:nvSpPr>
        <p:spPr bwMode="auto">
          <a:xfrm flipH="1" flipV="1">
            <a:off x="2052638" y="1520825"/>
            <a:ext cx="0" cy="30480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Line 79"/>
          <p:cNvSpPr>
            <a:spLocks noChangeShapeType="1"/>
          </p:cNvSpPr>
          <p:nvPr/>
        </p:nvSpPr>
        <p:spPr bwMode="auto">
          <a:xfrm flipV="1">
            <a:off x="2595563" y="1501775"/>
            <a:ext cx="0" cy="28575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Line 80"/>
          <p:cNvSpPr>
            <a:spLocks noChangeShapeType="1"/>
          </p:cNvSpPr>
          <p:nvPr/>
        </p:nvSpPr>
        <p:spPr bwMode="auto">
          <a:xfrm flipV="1">
            <a:off x="3471863" y="1549400"/>
            <a:ext cx="0" cy="24765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6749" name="Picture 81" descr="spegmcl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9863" y="1227138"/>
            <a:ext cx="48720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0" name="Rectangle 82"/>
          <p:cNvSpPr>
            <a:spLocks noChangeArrowheads="1"/>
          </p:cNvSpPr>
          <p:nvPr/>
        </p:nvSpPr>
        <p:spPr bwMode="auto">
          <a:xfrm>
            <a:off x="533400" y="2635250"/>
            <a:ext cx="80899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900"/>
              <a:t>We now have urn-specific shifts along both T and F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900"/>
              <a:t>The Drawing Process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700"/>
              <a:t>Select an urn Z with a probability P(Z)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700"/>
              <a:t>Draw SHIFT values (T,F) from P</a:t>
            </a:r>
            <a:r>
              <a:rPr lang="en-US" sz="1700" baseline="-25000"/>
              <a:t>s</a:t>
            </a:r>
            <a:r>
              <a:rPr lang="en-US" sz="1700"/>
              <a:t>(T,F|Z)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700"/>
              <a:t>Draw (t,f) pair from the urn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700"/>
              <a:t>Add to the histogram at (t+T, f+F)</a:t>
            </a:r>
          </a:p>
          <a:p>
            <a:pPr marL="1681163" lvl="4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</a:pPr>
            <a:endParaRPr lang="en-US" sz="14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900"/>
              <a:t>This is a two-dimensional shift-invariant model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700"/>
              <a:t>We have shifts in both time and frequency</a:t>
            </a:r>
          </a:p>
          <a:p>
            <a:pPr marL="1022350" lvl="2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500"/>
              <a:t>Or, more generically, along both axes</a:t>
            </a:r>
          </a:p>
        </p:txBody>
      </p:sp>
      <p:sp>
        <p:nvSpPr>
          <p:cNvPr id="84" name="Date Placeholder 8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08570-460B-4013-A42D-F31CC6FC0220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So Far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PLCA: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The basic mixture-multinomial model for audio (and other data)</a:t>
            </a:r>
          </a:p>
          <a:p>
            <a:pPr lvl="4"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Sparse Decomposition: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The notion of sparsity and how it can be imposed on learning</a:t>
            </a:r>
          </a:p>
          <a:p>
            <a:pPr lvl="4"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Sparse Overcomplete Decomposition: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The notion of </a:t>
            </a:r>
            <a:r>
              <a:rPr lang="en-US" sz="2200" i="1" smtClean="0"/>
              <a:t>overcomplete </a:t>
            </a:r>
            <a:r>
              <a:rPr lang="en-US" sz="2200" smtClean="0"/>
              <a:t>basis set</a:t>
            </a:r>
          </a:p>
          <a:p>
            <a:pPr lvl="4"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Example-based representations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Using the training data itself as our representation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D373F-23D4-4BBF-88DD-5E7171BA7C7A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Learning the Model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523288" cy="5668962"/>
          </a:xfrm>
        </p:spPr>
        <p:txBody>
          <a:bodyPr/>
          <a:lstStyle/>
          <a:p>
            <a:pPr eaLnBrk="1" hangingPunct="1"/>
            <a:r>
              <a:rPr lang="en-US" sz="2100" smtClean="0"/>
              <a:t>Learning is analogous to the 1-D case</a:t>
            </a:r>
          </a:p>
          <a:p>
            <a:pPr lvl="4" eaLnBrk="1" hangingPunct="1"/>
            <a:endParaRPr lang="en-US" sz="1600" smtClean="0"/>
          </a:p>
          <a:p>
            <a:pPr eaLnBrk="1" hangingPunct="1"/>
            <a:r>
              <a:rPr lang="en-US" sz="2100" smtClean="0"/>
              <a:t>Given observation of (t,f), it we knew which urn it came from and the shift, we could compute all probabilities by counting!</a:t>
            </a:r>
          </a:p>
          <a:p>
            <a:pPr lvl="1" eaLnBrk="1" hangingPunct="1"/>
            <a:r>
              <a:rPr lang="en-US" sz="2000" smtClean="0"/>
              <a:t>If shift is T,F and urn is Z</a:t>
            </a:r>
          </a:p>
          <a:p>
            <a:pPr lvl="2" eaLnBrk="1" hangingPunct="1"/>
            <a:r>
              <a:rPr lang="en-US" sz="1800" smtClean="0"/>
              <a:t>Count(Z) = Count(Z) + 1</a:t>
            </a:r>
          </a:p>
          <a:p>
            <a:pPr lvl="2" eaLnBrk="1" hangingPunct="1"/>
            <a:r>
              <a:rPr lang="en-US" sz="1800" smtClean="0"/>
              <a:t>For shift probability: ShiftCount(T,F|Z) = ShiftCount(T,F|Z)+1</a:t>
            </a:r>
          </a:p>
          <a:p>
            <a:pPr lvl="2" eaLnBrk="1" hangingPunct="1"/>
            <a:r>
              <a:rPr lang="en-US" sz="1800" smtClean="0"/>
              <a:t>For urn: Count(t-T,f-F | Z) = Count(t-T,f-F|Z) + 1</a:t>
            </a:r>
          </a:p>
          <a:p>
            <a:pPr lvl="3" eaLnBrk="1" hangingPunct="1"/>
            <a:r>
              <a:rPr lang="en-US" sz="1600" smtClean="0"/>
              <a:t>Since the value drawn from the urn was t-T,f-F</a:t>
            </a:r>
          </a:p>
          <a:p>
            <a:pPr lvl="4" eaLnBrk="1" hangingPunct="1"/>
            <a:endParaRPr lang="en-US" sz="1600" smtClean="0"/>
          </a:p>
          <a:p>
            <a:pPr lvl="1" eaLnBrk="1" hangingPunct="1"/>
            <a:r>
              <a:rPr lang="en-US" sz="2000" smtClean="0"/>
              <a:t>After all observations are counted:</a:t>
            </a:r>
          </a:p>
          <a:p>
            <a:pPr lvl="2" eaLnBrk="1" hangingPunct="1"/>
            <a:r>
              <a:rPr lang="en-US" sz="1800" smtClean="0"/>
              <a:t>Normalize Count(Z) to get P(Z)</a:t>
            </a:r>
          </a:p>
          <a:p>
            <a:pPr lvl="2" eaLnBrk="1" hangingPunct="1"/>
            <a:r>
              <a:rPr lang="en-US" sz="1800" smtClean="0"/>
              <a:t>Normalize ShiftCount(T,F|Z) to get P</a:t>
            </a:r>
            <a:r>
              <a:rPr lang="en-US" sz="1800" baseline="-25000" smtClean="0"/>
              <a:t>s</a:t>
            </a:r>
            <a:r>
              <a:rPr lang="en-US" sz="1800" smtClean="0"/>
              <a:t>(T,F|Z)</a:t>
            </a:r>
          </a:p>
          <a:p>
            <a:pPr lvl="2" eaLnBrk="1" hangingPunct="1"/>
            <a:r>
              <a:rPr lang="en-US" sz="1800" smtClean="0"/>
              <a:t>Normalize Count(t,f|Z) to get P(t,f|Z)</a:t>
            </a:r>
          </a:p>
          <a:p>
            <a:pPr lvl="4" eaLnBrk="1" hangingPunct="1"/>
            <a:endParaRPr lang="en-US" sz="1600" smtClean="0"/>
          </a:p>
          <a:p>
            <a:pPr eaLnBrk="1" hangingPunct="1"/>
            <a:r>
              <a:rPr lang="en-US" sz="2100" smtClean="0"/>
              <a:t>Problem: Shift and Urn are unknown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F86A0-5412-41FB-8BED-D765906742F2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Learning the Model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523288" cy="566896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900" smtClean="0"/>
              <a:t>Urn Z and shift T,F are unknown</a:t>
            </a:r>
          </a:p>
          <a:p>
            <a:pPr lvl="1" eaLnBrk="1" hangingPunct="1"/>
            <a:r>
              <a:rPr lang="en-US" sz="1700" smtClean="0"/>
              <a:t>So (t,f) contributes partial counts to </a:t>
            </a:r>
            <a:r>
              <a:rPr lang="en-US" sz="1700" i="1" smtClean="0"/>
              <a:t>every </a:t>
            </a:r>
            <a:r>
              <a:rPr lang="en-US" sz="1700" smtClean="0"/>
              <a:t>value of T,F and Z</a:t>
            </a:r>
          </a:p>
          <a:p>
            <a:pPr lvl="1" eaLnBrk="1" hangingPunct="1"/>
            <a:r>
              <a:rPr lang="en-US" sz="1700" smtClean="0"/>
              <a:t>Contributions are proportional to the </a:t>
            </a:r>
            <a:r>
              <a:rPr lang="en-US" sz="1700" i="1" smtClean="0"/>
              <a:t>a posteriori </a:t>
            </a:r>
            <a:r>
              <a:rPr lang="en-US" sz="1700" smtClean="0"/>
              <a:t>probability of Z and T,F|Z</a:t>
            </a:r>
          </a:p>
          <a:p>
            <a:pPr lvl="1" eaLnBrk="1" hangingPunct="1"/>
            <a:endParaRPr lang="en-US" sz="1700" smtClean="0"/>
          </a:p>
          <a:p>
            <a:pPr lvl="1" eaLnBrk="1" hangingPunct="1"/>
            <a:endParaRPr lang="en-US" sz="1700" smtClean="0"/>
          </a:p>
          <a:p>
            <a:pPr lvl="1" eaLnBrk="1" hangingPunct="1"/>
            <a:endParaRPr lang="en-US" sz="1700" smtClean="0"/>
          </a:p>
          <a:p>
            <a:pPr lvl="1" eaLnBrk="1" hangingPunct="1"/>
            <a:endParaRPr lang="en-US" sz="1700" smtClean="0"/>
          </a:p>
          <a:p>
            <a:pPr lvl="4" eaLnBrk="1" hangingPunct="1"/>
            <a:endParaRPr lang="en-US" sz="1400" smtClean="0"/>
          </a:p>
          <a:p>
            <a:pPr lvl="4" eaLnBrk="1" hangingPunct="1"/>
            <a:endParaRPr lang="en-US" sz="1400" smtClean="0"/>
          </a:p>
          <a:p>
            <a:pPr lvl="4" eaLnBrk="1" hangingPunct="1"/>
            <a:endParaRPr lang="en-US" sz="1400" smtClean="0"/>
          </a:p>
          <a:p>
            <a:pPr eaLnBrk="1" hangingPunct="1"/>
            <a:r>
              <a:rPr lang="en-US" sz="1900" smtClean="0"/>
              <a:t>Each observation of (t,f) </a:t>
            </a:r>
          </a:p>
          <a:p>
            <a:pPr lvl="1" eaLnBrk="1" hangingPunct="1"/>
            <a:r>
              <a:rPr lang="en-US" sz="1700" smtClean="0"/>
              <a:t> P(z|t,f) to the count of the total number of draws from the urn</a:t>
            </a:r>
          </a:p>
          <a:p>
            <a:pPr lvl="2" eaLnBrk="1" hangingPunct="1"/>
            <a:r>
              <a:rPr lang="en-US" sz="1500" smtClean="0"/>
              <a:t>Count(Z) = Count(Z) + P(z | t,f)</a:t>
            </a:r>
          </a:p>
          <a:p>
            <a:pPr lvl="4" eaLnBrk="1" hangingPunct="1"/>
            <a:endParaRPr lang="en-US" sz="1400" smtClean="0"/>
          </a:p>
          <a:p>
            <a:pPr lvl="1" eaLnBrk="1" hangingPunct="1"/>
            <a:r>
              <a:rPr lang="en-US" sz="1700" smtClean="0"/>
              <a:t>P(z|t,f)P(T,F | z,t,f) to the count of the shift T,F for the shift distribution</a:t>
            </a:r>
          </a:p>
          <a:p>
            <a:pPr lvl="2" eaLnBrk="1" hangingPunct="1"/>
            <a:r>
              <a:rPr lang="en-US" sz="1500" smtClean="0"/>
              <a:t>ShiftCount(T,F | Z) = ShiftCount(T,F | Z) + P(z|t,f)P(T | Z, t, f)</a:t>
            </a:r>
          </a:p>
          <a:p>
            <a:pPr lvl="4" eaLnBrk="1" hangingPunct="1"/>
            <a:endParaRPr lang="en-US" sz="1400" smtClean="0"/>
          </a:p>
          <a:p>
            <a:pPr lvl="1" eaLnBrk="1" hangingPunct="1"/>
            <a:r>
              <a:rPr lang="en-US" sz="1700" smtClean="0"/>
              <a:t>P(T | z,t,f) to the count of (t-T, f-F) for the urn</a:t>
            </a:r>
          </a:p>
          <a:p>
            <a:pPr lvl="2" eaLnBrk="1" hangingPunct="1"/>
            <a:r>
              <a:rPr lang="en-US" sz="1500" smtClean="0"/>
              <a:t>Count(t-T,f-F | Z) = Count(t-T,f-F | Z) + P(z|t,f)P(t-T,f-F | z,t,f)</a:t>
            </a:r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547688" y="2200275"/>
          <a:ext cx="8394700" cy="1498600"/>
        </p:xfrm>
        <a:graphic>
          <a:graphicData uri="http://schemas.openxmlformats.org/presentationml/2006/ole">
            <p:oleObj spid="_x0000_s25602" name="Equation" r:id="rId3" imgW="4762440" imgH="850680" progId="Equation.3">
              <p:embed/>
            </p:oleObj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98540-9EBD-4662-A48E-199337171807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Shift invariant model: Update Rules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320800"/>
          </a:xfrm>
        </p:spPr>
        <p:txBody>
          <a:bodyPr/>
          <a:lstStyle/>
          <a:p>
            <a:pPr eaLnBrk="1" hangingPunct="1"/>
            <a:r>
              <a:rPr lang="en-US" sz="2100" smtClean="0"/>
              <a:t>Given data (spectrogram) S(t,f)</a:t>
            </a:r>
          </a:p>
          <a:p>
            <a:pPr eaLnBrk="1" hangingPunct="1"/>
            <a:r>
              <a:rPr lang="en-US" sz="2100" smtClean="0"/>
              <a:t>Initialize P(Z), P</a:t>
            </a:r>
            <a:r>
              <a:rPr lang="en-US" sz="2100" baseline="-25000" smtClean="0">
                <a:latin typeface="1"/>
              </a:rPr>
              <a:t>s</a:t>
            </a:r>
            <a:r>
              <a:rPr lang="en-US" sz="2100" smtClean="0"/>
              <a:t>(T,F|Z), P(t,f | Z)</a:t>
            </a:r>
          </a:p>
          <a:p>
            <a:pPr eaLnBrk="1" hangingPunct="1"/>
            <a:r>
              <a:rPr lang="en-US" sz="2100" smtClean="0"/>
              <a:t>Iterate</a:t>
            </a:r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/>
        </p:nvGraphicFramePr>
        <p:xfrm>
          <a:off x="368300" y="4027488"/>
          <a:ext cx="8610600" cy="2428875"/>
        </p:xfrm>
        <a:graphic>
          <a:graphicData uri="http://schemas.openxmlformats.org/presentationml/2006/ole">
            <p:oleObj spid="_x0000_s26626" name="Equation" r:id="rId3" imgW="4813200" imgH="1358640" progId="Equation.3">
              <p:embed/>
            </p:oleObj>
          </a:graphicData>
        </a:graphic>
      </p:graphicFrame>
      <p:graphicFrame>
        <p:nvGraphicFramePr>
          <p:cNvPr id="26627" name="Object 6"/>
          <p:cNvGraphicFramePr>
            <a:graphicFrameLocks noChangeAspect="1"/>
          </p:cNvGraphicFramePr>
          <p:nvPr/>
        </p:nvGraphicFramePr>
        <p:xfrm>
          <a:off x="433388" y="2466975"/>
          <a:ext cx="8394700" cy="1498600"/>
        </p:xfrm>
        <a:graphic>
          <a:graphicData uri="http://schemas.openxmlformats.org/presentationml/2006/ole">
            <p:oleObj spid="_x0000_s26627" name="Equation" r:id="rId4" imgW="4762440" imgH="850680" progId="Equation.3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36182-0AFE-4B24-94E8-95D3347A58BE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2D Shift Invariance: The problem of indeterminacy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1300"/>
            <a:ext cx="8229600" cy="4660900"/>
          </a:xfrm>
        </p:spPr>
        <p:txBody>
          <a:bodyPr/>
          <a:lstStyle/>
          <a:p>
            <a:pPr eaLnBrk="1" hangingPunct="1"/>
            <a:r>
              <a:rPr lang="en-US" sz="2600" smtClean="0"/>
              <a:t>P(t,f|Z) and P</a:t>
            </a:r>
            <a:r>
              <a:rPr lang="en-US" sz="2600" baseline="-25000" smtClean="0">
                <a:latin typeface="1"/>
              </a:rPr>
              <a:t>s</a:t>
            </a:r>
            <a:r>
              <a:rPr lang="en-US" sz="2600" smtClean="0"/>
              <a:t>(T,F|Z) are analogous</a:t>
            </a:r>
          </a:p>
          <a:p>
            <a:pPr lvl="1" eaLnBrk="1" hangingPunct="1"/>
            <a:r>
              <a:rPr lang="en-US" sz="2200" smtClean="0"/>
              <a:t>Difficult to specify which will be the “urn” and which the “shift”</a:t>
            </a:r>
          </a:p>
          <a:p>
            <a:pPr lvl="4" eaLnBrk="1" hangingPunct="1"/>
            <a:endParaRPr lang="en-US" sz="1800" smtClean="0"/>
          </a:p>
          <a:p>
            <a:pPr eaLnBrk="1" hangingPunct="1"/>
            <a:r>
              <a:rPr lang="en-US" sz="2600" smtClean="0"/>
              <a:t>Additional constraints required to ensure that one of them is clearly the shift and the other the urn</a:t>
            </a:r>
          </a:p>
          <a:p>
            <a:pPr eaLnBrk="1" hangingPunct="1"/>
            <a:r>
              <a:rPr lang="en-US" sz="2600" smtClean="0"/>
              <a:t>Typical solution: Enforce sparsity on P</a:t>
            </a:r>
            <a:r>
              <a:rPr lang="en-US" sz="2600" baseline="-25000" smtClean="0">
                <a:latin typeface="1"/>
              </a:rPr>
              <a:t>s</a:t>
            </a:r>
            <a:r>
              <a:rPr lang="en-US" sz="2600" smtClean="0"/>
              <a:t>(T,F|Z) </a:t>
            </a:r>
          </a:p>
          <a:p>
            <a:pPr lvl="1" eaLnBrk="1" hangingPunct="1"/>
            <a:r>
              <a:rPr lang="en-US" sz="2200" smtClean="0"/>
              <a:t>The patch represented by the urn occurs only in a few locations in the data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FE61E-0A3A-4D50-B78B-83B471FC8BD3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0975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Example: 2-D shift invariance</a:t>
            </a: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5984875"/>
            <a:ext cx="8274050" cy="5969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Only one “patch” used to model the image (i.e. a single urn)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The learnt urn is an “average” face, the learned shifts show the locations of faces</a:t>
            </a:r>
          </a:p>
        </p:txBody>
      </p:sp>
      <p:pic>
        <p:nvPicPr>
          <p:cNvPr id="119813" name="Picture 4" descr="nconv_chorus_spar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8614" t="4959" r="8614" b="4959"/>
          <a:stretch>
            <a:fillRect/>
          </a:stretch>
        </p:blipFill>
        <p:spPr>
          <a:xfrm>
            <a:off x="376238" y="841375"/>
            <a:ext cx="8229600" cy="5183188"/>
          </a:xfrm>
          <a:noFill/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98915-E66A-41AF-84D2-1E7EA80F0201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2-D shift invarince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original figure has multiple handwritten renderings of three characters</a:t>
            </a:r>
          </a:p>
          <a:p>
            <a:pPr lvl="1" eaLnBrk="1" hangingPunct="1"/>
            <a:r>
              <a:rPr lang="en-US" smtClean="0"/>
              <a:t>In different colours</a:t>
            </a:r>
          </a:p>
          <a:p>
            <a:pPr eaLnBrk="1" hangingPunct="1"/>
            <a:r>
              <a:rPr lang="en-US" smtClean="0"/>
              <a:t>The algorithm learns the three characters and identifies their locations in the figure</a:t>
            </a:r>
          </a:p>
        </p:txBody>
      </p:sp>
      <p:pic>
        <p:nvPicPr>
          <p:cNvPr id="760836" name="Picture 4" descr="letters"/>
          <p:cNvPicPr>
            <a:picLocks noChangeAspect="1" noChangeArrowheads="1"/>
          </p:cNvPicPr>
          <p:nvPr/>
        </p:nvPicPr>
        <p:blipFill>
          <a:blip r:embed="rId3"/>
          <a:srcRect l="37978" t="6084" r="34630" b="70105"/>
          <a:stretch>
            <a:fillRect/>
          </a:stretch>
        </p:blipFill>
        <p:spPr bwMode="auto">
          <a:xfrm>
            <a:off x="1412875" y="4371975"/>
            <a:ext cx="2174875" cy="154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760837" name="Picture 5" descr="letters"/>
          <p:cNvPicPr>
            <a:picLocks noChangeAspect="1" noChangeArrowheads="1"/>
          </p:cNvPicPr>
          <p:nvPr/>
        </p:nvPicPr>
        <p:blipFill>
          <a:blip r:embed="rId3"/>
          <a:srcRect l="7471" t="39925" r="72841" b="36882"/>
          <a:stretch>
            <a:fillRect/>
          </a:stretch>
        </p:blipFill>
        <p:spPr bwMode="auto">
          <a:xfrm>
            <a:off x="4911725" y="4114800"/>
            <a:ext cx="803275" cy="77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760838" name="Picture 6" descr="letters"/>
          <p:cNvPicPr>
            <a:picLocks noChangeAspect="1" noChangeArrowheads="1"/>
          </p:cNvPicPr>
          <p:nvPr/>
        </p:nvPicPr>
        <p:blipFill>
          <a:blip r:embed="rId3"/>
          <a:srcRect l="42024" t="39923" r="38599" b="36502"/>
          <a:stretch>
            <a:fillRect/>
          </a:stretch>
        </p:blipFill>
        <p:spPr bwMode="auto">
          <a:xfrm>
            <a:off x="6172200" y="4114800"/>
            <a:ext cx="790575" cy="78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760839" name="Picture 7" descr="letters"/>
          <p:cNvPicPr>
            <a:picLocks noChangeAspect="1" noChangeArrowheads="1"/>
          </p:cNvPicPr>
          <p:nvPr/>
        </p:nvPicPr>
        <p:blipFill>
          <a:blip r:embed="rId3"/>
          <a:srcRect l="76576" t="40305" r="4047" b="36502"/>
          <a:stretch>
            <a:fillRect/>
          </a:stretch>
        </p:blipFill>
        <p:spPr bwMode="auto">
          <a:xfrm>
            <a:off x="7327900" y="4114800"/>
            <a:ext cx="790575" cy="77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760840" name="Picture 8" descr="letters"/>
          <p:cNvPicPr>
            <a:picLocks noChangeAspect="1" noChangeArrowheads="1"/>
          </p:cNvPicPr>
          <p:nvPr/>
        </p:nvPicPr>
        <p:blipFill>
          <a:blip r:embed="rId3"/>
          <a:srcRect l="4669" t="73384" r="70039" b="2661"/>
          <a:stretch>
            <a:fillRect/>
          </a:stretch>
        </p:blipFill>
        <p:spPr bwMode="auto">
          <a:xfrm>
            <a:off x="4800600" y="5029200"/>
            <a:ext cx="1031875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760841" name="Picture 9" descr="letters"/>
          <p:cNvPicPr>
            <a:picLocks noChangeAspect="1" noChangeArrowheads="1"/>
          </p:cNvPicPr>
          <p:nvPr/>
        </p:nvPicPr>
        <p:blipFill>
          <a:blip r:embed="rId3"/>
          <a:srcRect l="38602" t="73384" r="35254" b="2661"/>
          <a:stretch>
            <a:fillRect/>
          </a:stretch>
        </p:blipFill>
        <p:spPr bwMode="auto">
          <a:xfrm>
            <a:off x="6032500" y="5029200"/>
            <a:ext cx="1054100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760842" name="Picture 10" descr="letters"/>
          <p:cNvPicPr>
            <a:picLocks noChangeAspect="1" noChangeArrowheads="1"/>
          </p:cNvPicPr>
          <p:nvPr/>
        </p:nvPicPr>
        <p:blipFill>
          <a:blip r:embed="rId3"/>
          <a:srcRect l="73462" t="73384" r="1324" b="2661"/>
          <a:stretch>
            <a:fillRect/>
          </a:stretch>
        </p:blipFill>
        <p:spPr bwMode="auto">
          <a:xfrm>
            <a:off x="7239000" y="5029200"/>
            <a:ext cx="1028700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20844" name="Text Box 11"/>
          <p:cNvSpPr txBox="1">
            <a:spLocks noChangeArrowheads="1"/>
          </p:cNvSpPr>
          <p:nvPr/>
        </p:nvSpPr>
        <p:spPr bwMode="auto">
          <a:xfrm>
            <a:off x="2060575" y="4041775"/>
            <a:ext cx="8032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100" i="1">
                <a:solidFill>
                  <a:srgbClr val="0000CC"/>
                </a:solidFill>
                <a:ea typeface="MS PGothic" pitchFamily="34" charset="-128"/>
              </a:rPr>
              <a:t>Input data</a:t>
            </a:r>
          </a:p>
        </p:txBody>
      </p:sp>
      <p:sp>
        <p:nvSpPr>
          <p:cNvPr id="120845" name="Text Box 12"/>
          <p:cNvSpPr txBox="1">
            <a:spLocks noChangeArrowheads="1"/>
          </p:cNvSpPr>
          <p:nvPr/>
        </p:nvSpPr>
        <p:spPr bwMode="auto">
          <a:xfrm rot="-5400000">
            <a:off x="4183856" y="4306094"/>
            <a:ext cx="81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 i="1">
                <a:solidFill>
                  <a:srgbClr val="0000CC"/>
                </a:solidFill>
                <a:ea typeface="MS PGothic" pitchFamily="34" charset="-128"/>
              </a:rPr>
              <a:t>Discovered</a:t>
            </a:r>
            <a:br>
              <a:rPr lang="en-US" sz="1000" i="1">
                <a:solidFill>
                  <a:srgbClr val="0000CC"/>
                </a:solidFill>
                <a:ea typeface="MS PGothic" pitchFamily="34" charset="-128"/>
              </a:rPr>
            </a:br>
            <a:r>
              <a:rPr lang="en-US" sz="1000" i="1">
                <a:solidFill>
                  <a:srgbClr val="0000CC"/>
                </a:solidFill>
                <a:ea typeface="MS PGothic" pitchFamily="34" charset="-128"/>
              </a:rPr>
              <a:t>Patches</a:t>
            </a:r>
          </a:p>
        </p:txBody>
      </p:sp>
      <p:sp>
        <p:nvSpPr>
          <p:cNvPr id="120846" name="Text Box 13"/>
          <p:cNvSpPr txBox="1">
            <a:spLocks noChangeArrowheads="1"/>
          </p:cNvSpPr>
          <p:nvPr/>
        </p:nvSpPr>
        <p:spPr bwMode="auto">
          <a:xfrm rot="-5400000">
            <a:off x="4246563" y="5254625"/>
            <a:ext cx="72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 i="1">
                <a:solidFill>
                  <a:srgbClr val="0000CC"/>
                </a:solidFill>
                <a:ea typeface="MS PGothic" pitchFamily="34" charset="-128"/>
              </a:rPr>
              <a:t>Patch</a:t>
            </a:r>
            <a:br>
              <a:rPr lang="en-US" sz="1000" i="1">
                <a:solidFill>
                  <a:srgbClr val="0000CC"/>
                </a:solidFill>
                <a:ea typeface="MS PGothic" pitchFamily="34" charset="-128"/>
              </a:rPr>
            </a:br>
            <a:r>
              <a:rPr lang="en-US" sz="1000" i="1">
                <a:solidFill>
                  <a:srgbClr val="0000CC"/>
                </a:solidFill>
                <a:ea typeface="MS PGothic" pitchFamily="34" charset="-128"/>
              </a:rPr>
              <a:t>Locations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B6C4E-7AB5-44B6-897B-F18164EAB5EF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Beyond shift-invariance: transform invariance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73375"/>
            <a:ext cx="8229600" cy="3298825"/>
          </a:xfrm>
        </p:spPr>
        <p:txBody>
          <a:bodyPr/>
          <a:lstStyle/>
          <a:p>
            <a:pPr eaLnBrk="1" hangingPunct="1"/>
            <a:r>
              <a:rPr lang="en-US" sz="2600" smtClean="0"/>
              <a:t>The draws from the urns may not only be shifted, but also transformed</a:t>
            </a:r>
          </a:p>
          <a:p>
            <a:pPr eaLnBrk="1" hangingPunct="1"/>
            <a:r>
              <a:rPr lang="en-US" sz="2600" smtClean="0"/>
              <a:t>The arithmetic remains very similar to the shift-invariant model</a:t>
            </a:r>
          </a:p>
          <a:p>
            <a:pPr lvl="1" eaLnBrk="1" hangingPunct="1"/>
            <a:r>
              <a:rPr lang="en-US" sz="2200" smtClean="0"/>
              <a:t>We must now impose one of an enumerated set of transforms to (t,f), after shifting them by (T,F)</a:t>
            </a:r>
          </a:p>
          <a:p>
            <a:pPr lvl="1" eaLnBrk="1" hangingPunct="1"/>
            <a:r>
              <a:rPr lang="en-US" sz="2200" smtClean="0"/>
              <a:t>In the estimation, the precise transform applied is an unseen variable</a:t>
            </a:r>
          </a:p>
        </p:txBody>
      </p:sp>
      <p:pic>
        <p:nvPicPr>
          <p:cNvPr id="121861" name="Picture 4" descr="patch1"/>
          <p:cNvPicPr>
            <a:picLocks noChangeArrowheads="1"/>
          </p:cNvPicPr>
          <p:nvPr/>
        </p:nvPicPr>
        <p:blipFill>
          <a:blip r:embed="rId2"/>
          <a:srcRect l="28000" t="74667" r="10400" b="10667"/>
          <a:stretch>
            <a:fillRect/>
          </a:stretch>
        </p:blipFill>
        <p:spPr bwMode="auto">
          <a:xfrm>
            <a:off x="3994150" y="1922463"/>
            <a:ext cx="136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5" descr="patch2"/>
          <p:cNvPicPr>
            <a:picLocks noChangeArrowheads="1"/>
          </p:cNvPicPr>
          <p:nvPr/>
        </p:nvPicPr>
        <p:blipFill>
          <a:blip r:embed="rId3"/>
          <a:srcRect l="12801" t="74667" r="9599" b="10667"/>
          <a:stretch>
            <a:fillRect/>
          </a:stretch>
        </p:blipFill>
        <p:spPr bwMode="auto">
          <a:xfrm>
            <a:off x="4521200" y="1922463"/>
            <a:ext cx="136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3" name="Picture 6" descr="patch3"/>
          <p:cNvPicPr>
            <a:picLocks noChangeArrowheads="1"/>
          </p:cNvPicPr>
          <p:nvPr/>
        </p:nvPicPr>
        <p:blipFill>
          <a:blip r:embed="rId4"/>
          <a:srcRect l="12801" t="74667" r="9599" b="10667"/>
          <a:stretch>
            <a:fillRect/>
          </a:stretch>
        </p:blipFill>
        <p:spPr bwMode="auto">
          <a:xfrm>
            <a:off x="5060950" y="1922463"/>
            <a:ext cx="136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4" name="Picture 7" descr="patch4"/>
          <p:cNvPicPr>
            <a:picLocks noChangeArrowheads="1"/>
          </p:cNvPicPr>
          <p:nvPr/>
        </p:nvPicPr>
        <p:blipFill>
          <a:blip r:embed="rId5"/>
          <a:srcRect l="12801" t="74667" r="9599" b="10667"/>
          <a:stretch>
            <a:fillRect/>
          </a:stretch>
        </p:blipFill>
        <p:spPr bwMode="auto">
          <a:xfrm>
            <a:off x="5937250" y="1970088"/>
            <a:ext cx="136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1865" name="Group 8"/>
          <p:cNvGrpSpPr>
            <a:grpSpLocks/>
          </p:cNvGrpSpPr>
          <p:nvPr/>
        </p:nvGrpSpPr>
        <p:grpSpPr bwMode="auto">
          <a:xfrm>
            <a:off x="3863975" y="2341563"/>
            <a:ext cx="2381250" cy="436562"/>
            <a:chOff x="726" y="1512"/>
            <a:chExt cx="1500" cy="275"/>
          </a:xfrm>
        </p:grpSpPr>
        <p:grpSp>
          <p:nvGrpSpPr>
            <p:cNvPr id="121877" name="Group 9"/>
            <p:cNvGrpSpPr>
              <a:grpSpLocks/>
            </p:cNvGrpSpPr>
            <p:nvPr/>
          </p:nvGrpSpPr>
          <p:grpSpPr bwMode="auto">
            <a:xfrm>
              <a:off x="726" y="1512"/>
              <a:ext cx="287" cy="275"/>
              <a:chOff x="336" y="1164"/>
              <a:chExt cx="2304" cy="2196"/>
            </a:xfrm>
          </p:grpSpPr>
          <p:sp>
            <p:nvSpPr>
              <p:cNvPr id="121942" name="Freeform 10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43" name="Freeform 11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44" name="Oval 12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878" name="Oval 13"/>
            <p:cNvSpPr>
              <a:spLocks noChangeArrowheads="1"/>
            </p:cNvSpPr>
            <p:nvPr/>
          </p:nvSpPr>
          <p:spPr bwMode="auto">
            <a:xfrm>
              <a:off x="738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21879" name="Oval 14"/>
            <p:cNvSpPr>
              <a:spLocks noChangeArrowheads="1"/>
            </p:cNvSpPr>
            <p:nvPr/>
          </p:nvSpPr>
          <p:spPr bwMode="auto">
            <a:xfrm>
              <a:off x="762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15</a:t>
              </a:r>
            </a:p>
          </p:txBody>
        </p:sp>
        <p:sp>
          <p:nvSpPr>
            <p:cNvPr id="121880" name="Oval 15"/>
            <p:cNvSpPr>
              <a:spLocks noChangeArrowheads="1"/>
            </p:cNvSpPr>
            <p:nvPr/>
          </p:nvSpPr>
          <p:spPr bwMode="auto">
            <a:xfrm>
              <a:off x="792" y="1717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8</a:t>
              </a:r>
            </a:p>
          </p:txBody>
        </p:sp>
        <p:sp>
          <p:nvSpPr>
            <p:cNvPr id="121881" name="Oval 16"/>
            <p:cNvSpPr>
              <a:spLocks noChangeArrowheads="1"/>
            </p:cNvSpPr>
            <p:nvPr/>
          </p:nvSpPr>
          <p:spPr bwMode="auto">
            <a:xfrm>
              <a:off x="840" y="1729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399</a:t>
              </a:r>
            </a:p>
          </p:txBody>
        </p:sp>
        <p:sp>
          <p:nvSpPr>
            <p:cNvPr id="121882" name="Oval 17"/>
            <p:cNvSpPr>
              <a:spLocks noChangeArrowheads="1"/>
            </p:cNvSpPr>
            <p:nvPr/>
          </p:nvSpPr>
          <p:spPr bwMode="auto">
            <a:xfrm>
              <a:off x="888" y="172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6</a:t>
              </a:r>
            </a:p>
          </p:txBody>
        </p:sp>
        <p:sp>
          <p:nvSpPr>
            <p:cNvPr id="121883" name="Oval 18"/>
            <p:cNvSpPr>
              <a:spLocks noChangeArrowheads="1"/>
            </p:cNvSpPr>
            <p:nvPr/>
          </p:nvSpPr>
          <p:spPr bwMode="auto">
            <a:xfrm>
              <a:off x="918" y="168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81</a:t>
              </a:r>
            </a:p>
          </p:txBody>
        </p:sp>
        <p:sp>
          <p:nvSpPr>
            <p:cNvPr id="121884" name="Oval 19"/>
            <p:cNvSpPr>
              <a:spLocks noChangeArrowheads="1"/>
            </p:cNvSpPr>
            <p:nvPr/>
          </p:nvSpPr>
          <p:spPr bwMode="auto">
            <a:xfrm>
              <a:off x="948" y="165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444</a:t>
              </a:r>
            </a:p>
          </p:txBody>
        </p:sp>
        <p:sp>
          <p:nvSpPr>
            <p:cNvPr id="121885" name="Oval 20"/>
            <p:cNvSpPr>
              <a:spLocks noChangeArrowheads="1"/>
            </p:cNvSpPr>
            <p:nvPr/>
          </p:nvSpPr>
          <p:spPr bwMode="auto">
            <a:xfrm>
              <a:off x="870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81</a:t>
              </a:r>
            </a:p>
          </p:txBody>
        </p:sp>
        <p:sp>
          <p:nvSpPr>
            <p:cNvPr id="121886" name="Oval 21"/>
            <p:cNvSpPr>
              <a:spLocks noChangeArrowheads="1"/>
            </p:cNvSpPr>
            <p:nvPr/>
          </p:nvSpPr>
          <p:spPr bwMode="auto">
            <a:xfrm>
              <a:off x="822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164</a:t>
              </a:r>
            </a:p>
          </p:txBody>
        </p:sp>
        <p:sp>
          <p:nvSpPr>
            <p:cNvPr id="121887" name="Oval 22"/>
            <p:cNvSpPr>
              <a:spLocks noChangeArrowheads="1"/>
            </p:cNvSpPr>
            <p:nvPr/>
          </p:nvSpPr>
          <p:spPr bwMode="auto">
            <a:xfrm>
              <a:off x="792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21888" name="Oval 23"/>
            <p:cNvSpPr>
              <a:spLocks noChangeArrowheads="1"/>
            </p:cNvSpPr>
            <p:nvPr/>
          </p:nvSpPr>
          <p:spPr bwMode="auto">
            <a:xfrm>
              <a:off x="845" y="1639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21889" name="Oval 24"/>
            <p:cNvSpPr>
              <a:spLocks noChangeArrowheads="1"/>
            </p:cNvSpPr>
            <p:nvPr/>
          </p:nvSpPr>
          <p:spPr bwMode="auto">
            <a:xfrm>
              <a:off x="899" y="1644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98</a:t>
              </a:r>
            </a:p>
          </p:txBody>
        </p:sp>
        <p:grpSp>
          <p:nvGrpSpPr>
            <p:cNvPr id="121890" name="Group 25"/>
            <p:cNvGrpSpPr>
              <a:grpSpLocks/>
            </p:cNvGrpSpPr>
            <p:nvPr/>
          </p:nvGrpSpPr>
          <p:grpSpPr bwMode="auto">
            <a:xfrm>
              <a:off x="1055" y="1512"/>
              <a:ext cx="287" cy="275"/>
              <a:chOff x="336" y="1164"/>
              <a:chExt cx="2304" cy="2196"/>
            </a:xfrm>
          </p:grpSpPr>
          <p:sp>
            <p:nvSpPr>
              <p:cNvPr id="121939" name="Freeform 26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40" name="Freeform 27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41" name="Oval 28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891" name="Oval 29"/>
            <p:cNvSpPr>
              <a:spLocks noChangeArrowheads="1"/>
            </p:cNvSpPr>
            <p:nvPr/>
          </p:nvSpPr>
          <p:spPr bwMode="auto">
            <a:xfrm>
              <a:off x="1067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21892" name="Oval 30"/>
            <p:cNvSpPr>
              <a:spLocks noChangeArrowheads="1"/>
            </p:cNvSpPr>
            <p:nvPr/>
          </p:nvSpPr>
          <p:spPr bwMode="auto">
            <a:xfrm>
              <a:off x="1091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147</a:t>
              </a:r>
            </a:p>
          </p:txBody>
        </p:sp>
        <p:sp>
          <p:nvSpPr>
            <p:cNvPr id="121893" name="Oval 31"/>
            <p:cNvSpPr>
              <a:spLocks noChangeArrowheads="1"/>
            </p:cNvSpPr>
            <p:nvPr/>
          </p:nvSpPr>
          <p:spPr bwMode="auto">
            <a:xfrm>
              <a:off x="1121" y="1717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224</a:t>
              </a:r>
            </a:p>
          </p:txBody>
        </p:sp>
        <p:sp>
          <p:nvSpPr>
            <p:cNvPr id="121894" name="Oval 32"/>
            <p:cNvSpPr>
              <a:spLocks noChangeArrowheads="1"/>
            </p:cNvSpPr>
            <p:nvPr/>
          </p:nvSpPr>
          <p:spPr bwMode="auto">
            <a:xfrm>
              <a:off x="1169" y="1729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369</a:t>
              </a:r>
            </a:p>
          </p:txBody>
        </p:sp>
        <p:sp>
          <p:nvSpPr>
            <p:cNvPr id="121895" name="Oval 33"/>
            <p:cNvSpPr>
              <a:spLocks noChangeArrowheads="1"/>
            </p:cNvSpPr>
            <p:nvPr/>
          </p:nvSpPr>
          <p:spPr bwMode="auto">
            <a:xfrm>
              <a:off x="1217" y="172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47</a:t>
              </a:r>
            </a:p>
          </p:txBody>
        </p:sp>
        <p:sp>
          <p:nvSpPr>
            <p:cNvPr id="121896" name="Oval 34"/>
            <p:cNvSpPr>
              <a:spLocks noChangeArrowheads="1"/>
            </p:cNvSpPr>
            <p:nvPr/>
          </p:nvSpPr>
          <p:spPr bwMode="auto">
            <a:xfrm>
              <a:off x="1247" y="168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224</a:t>
              </a:r>
            </a:p>
          </p:txBody>
        </p:sp>
        <p:sp>
          <p:nvSpPr>
            <p:cNvPr id="121897" name="Oval 35"/>
            <p:cNvSpPr>
              <a:spLocks noChangeArrowheads="1"/>
            </p:cNvSpPr>
            <p:nvPr/>
          </p:nvSpPr>
          <p:spPr bwMode="auto">
            <a:xfrm>
              <a:off x="1277" y="165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99</a:t>
              </a:r>
            </a:p>
          </p:txBody>
        </p:sp>
        <p:sp>
          <p:nvSpPr>
            <p:cNvPr id="121898" name="Oval 36"/>
            <p:cNvSpPr>
              <a:spLocks noChangeArrowheads="1"/>
            </p:cNvSpPr>
            <p:nvPr/>
          </p:nvSpPr>
          <p:spPr bwMode="auto">
            <a:xfrm>
              <a:off x="1199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21899" name="Oval 37"/>
            <p:cNvSpPr>
              <a:spLocks noChangeArrowheads="1"/>
            </p:cNvSpPr>
            <p:nvPr/>
          </p:nvSpPr>
          <p:spPr bwMode="auto">
            <a:xfrm>
              <a:off x="1151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327</a:t>
              </a:r>
            </a:p>
          </p:txBody>
        </p:sp>
        <p:sp>
          <p:nvSpPr>
            <p:cNvPr id="121900" name="Oval 38"/>
            <p:cNvSpPr>
              <a:spLocks noChangeArrowheads="1"/>
            </p:cNvSpPr>
            <p:nvPr/>
          </p:nvSpPr>
          <p:spPr bwMode="auto">
            <a:xfrm>
              <a:off x="1121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21901" name="Oval 39"/>
            <p:cNvSpPr>
              <a:spLocks noChangeArrowheads="1"/>
            </p:cNvSpPr>
            <p:nvPr/>
          </p:nvSpPr>
          <p:spPr bwMode="auto">
            <a:xfrm>
              <a:off x="1175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74</a:t>
              </a:r>
            </a:p>
          </p:txBody>
        </p:sp>
        <p:sp>
          <p:nvSpPr>
            <p:cNvPr id="121902" name="Oval 40"/>
            <p:cNvSpPr>
              <a:spLocks noChangeArrowheads="1"/>
            </p:cNvSpPr>
            <p:nvPr/>
          </p:nvSpPr>
          <p:spPr bwMode="auto">
            <a:xfrm>
              <a:off x="1228" y="1644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453</a:t>
              </a:r>
            </a:p>
          </p:txBody>
        </p:sp>
        <p:grpSp>
          <p:nvGrpSpPr>
            <p:cNvPr id="121903" name="Group 41"/>
            <p:cNvGrpSpPr>
              <a:grpSpLocks/>
            </p:cNvGrpSpPr>
            <p:nvPr/>
          </p:nvGrpSpPr>
          <p:grpSpPr bwMode="auto">
            <a:xfrm>
              <a:off x="1383" y="1512"/>
              <a:ext cx="288" cy="275"/>
              <a:chOff x="336" y="1164"/>
              <a:chExt cx="2304" cy="2196"/>
            </a:xfrm>
          </p:grpSpPr>
          <p:sp>
            <p:nvSpPr>
              <p:cNvPr id="121936" name="Freeform 42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37" name="Freeform 43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38" name="Oval 44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904" name="Oval 45"/>
            <p:cNvSpPr>
              <a:spLocks noChangeArrowheads="1"/>
            </p:cNvSpPr>
            <p:nvPr/>
          </p:nvSpPr>
          <p:spPr bwMode="auto">
            <a:xfrm>
              <a:off x="1396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21905" name="Oval 46"/>
            <p:cNvSpPr>
              <a:spLocks noChangeArrowheads="1"/>
            </p:cNvSpPr>
            <p:nvPr/>
          </p:nvSpPr>
          <p:spPr bwMode="auto">
            <a:xfrm>
              <a:off x="1420" y="1680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147</a:t>
              </a:r>
            </a:p>
          </p:txBody>
        </p:sp>
        <p:sp>
          <p:nvSpPr>
            <p:cNvPr id="121906" name="Oval 47"/>
            <p:cNvSpPr>
              <a:spLocks noChangeArrowheads="1"/>
            </p:cNvSpPr>
            <p:nvPr/>
          </p:nvSpPr>
          <p:spPr bwMode="auto">
            <a:xfrm>
              <a:off x="1450" y="1717"/>
              <a:ext cx="47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201</a:t>
              </a:r>
            </a:p>
          </p:txBody>
        </p:sp>
        <p:sp>
          <p:nvSpPr>
            <p:cNvPr id="121907" name="Oval 48"/>
            <p:cNvSpPr>
              <a:spLocks noChangeArrowheads="1"/>
            </p:cNvSpPr>
            <p:nvPr/>
          </p:nvSpPr>
          <p:spPr bwMode="auto">
            <a:xfrm>
              <a:off x="1497" y="1729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7</a:t>
              </a:r>
            </a:p>
          </p:txBody>
        </p:sp>
        <p:sp>
          <p:nvSpPr>
            <p:cNvPr id="121908" name="Oval 49"/>
            <p:cNvSpPr>
              <a:spLocks noChangeArrowheads="1"/>
            </p:cNvSpPr>
            <p:nvPr/>
          </p:nvSpPr>
          <p:spPr bwMode="auto">
            <a:xfrm>
              <a:off x="1545" y="1723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37</a:t>
              </a:r>
            </a:p>
          </p:txBody>
        </p:sp>
        <p:sp>
          <p:nvSpPr>
            <p:cNvPr id="121909" name="Oval 50"/>
            <p:cNvSpPr>
              <a:spLocks noChangeArrowheads="1"/>
            </p:cNvSpPr>
            <p:nvPr/>
          </p:nvSpPr>
          <p:spPr bwMode="auto">
            <a:xfrm>
              <a:off x="1575" y="1686"/>
              <a:ext cx="49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111</a:t>
              </a:r>
            </a:p>
          </p:txBody>
        </p:sp>
        <p:sp>
          <p:nvSpPr>
            <p:cNvPr id="121910" name="Oval 51"/>
            <p:cNvSpPr>
              <a:spLocks noChangeArrowheads="1"/>
            </p:cNvSpPr>
            <p:nvPr/>
          </p:nvSpPr>
          <p:spPr bwMode="auto">
            <a:xfrm>
              <a:off x="1605" y="1650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37</a:t>
              </a:r>
            </a:p>
          </p:txBody>
        </p:sp>
        <p:sp>
          <p:nvSpPr>
            <p:cNvPr id="121911" name="Oval 52"/>
            <p:cNvSpPr>
              <a:spLocks noChangeArrowheads="1"/>
            </p:cNvSpPr>
            <p:nvPr/>
          </p:nvSpPr>
          <p:spPr bwMode="auto">
            <a:xfrm>
              <a:off x="1527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21912" name="Oval 53"/>
            <p:cNvSpPr>
              <a:spLocks noChangeArrowheads="1"/>
            </p:cNvSpPr>
            <p:nvPr/>
          </p:nvSpPr>
          <p:spPr bwMode="auto">
            <a:xfrm>
              <a:off x="1480" y="1680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38</a:t>
              </a:r>
            </a:p>
          </p:txBody>
        </p:sp>
        <p:sp>
          <p:nvSpPr>
            <p:cNvPr id="121913" name="Oval 54"/>
            <p:cNvSpPr>
              <a:spLocks noChangeArrowheads="1"/>
            </p:cNvSpPr>
            <p:nvPr/>
          </p:nvSpPr>
          <p:spPr bwMode="auto">
            <a:xfrm>
              <a:off x="1450" y="1644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7</a:t>
              </a:r>
            </a:p>
          </p:txBody>
        </p:sp>
        <p:sp>
          <p:nvSpPr>
            <p:cNvPr id="121914" name="Oval 55"/>
            <p:cNvSpPr>
              <a:spLocks noChangeArrowheads="1"/>
            </p:cNvSpPr>
            <p:nvPr/>
          </p:nvSpPr>
          <p:spPr bwMode="auto">
            <a:xfrm>
              <a:off x="1504" y="1639"/>
              <a:ext cx="47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520</a:t>
              </a:r>
            </a:p>
          </p:txBody>
        </p:sp>
        <p:sp>
          <p:nvSpPr>
            <p:cNvPr id="121915" name="Oval 56"/>
            <p:cNvSpPr>
              <a:spLocks noChangeArrowheads="1"/>
            </p:cNvSpPr>
            <p:nvPr/>
          </p:nvSpPr>
          <p:spPr bwMode="auto">
            <a:xfrm>
              <a:off x="1557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453</a:t>
              </a:r>
            </a:p>
          </p:txBody>
        </p:sp>
        <p:grpSp>
          <p:nvGrpSpPr>
            <p:cNvPr id="121916" name="Group 57"/>
            <p:cNvGrpSpPr>
              <a:grpSpLocks/>
            </p:cNvGrpSpPr>
            <p:nvPr/>
          </p:nvGrpSpPr>
          <p:grpSpPr bwMode="auto">
            <a:xfrm>
              <a:off x="1939" y="1512"/>
              <a:ext cx="287" cy="275"/>
              <a:chOff x="336" y="1164"/>
              <a:chExt cx="2304" cy="2196"/>
            </a:xfrm>
          </p:grpSpPr>
          <p:sp>
            <p:nvSpPr>
              <p:cNvPr id="121933" name="Freeform 58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34" name="Freeform 59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35" name="Oval 60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917" name="Oval 61"/>
            <p:cNvSpPr>
              <a:spLocks noChangeArrowheads="1"/>
            </p:cNvSpPr>
            <p:nvPr/>
          </p:nvSpPr>
          <p:spPr bwMode="auto">
            <a:xfrm>
              <a:off x="1951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91</a:t>
              </a:r>
            </a:p>
          </p:txBody>
        </p:sp>
        <p:sp>
          <p:nvSpPr>
            <p:cNvPr id="121918" name="Oval 62"/>
            <p:cNvSpPr>
              <a:spLocks noChangeArrowheads="1"/>
            </p:cNvSpPr>
            <p:nvPr/>
          </p:nvSpPr>
          <p:spPr bwMode="auto">
            <a:xfrm>
              <a:off x="1975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127</a:t>
              </a:r>
            </a:p>
          </p:txBody>
        </p:sp>
        <p:sp>
          <p:nvSpPr>
            <p:cNvPr id="121919" name="Oval 63"/>
            <p:cNvSpPr>
              <a:spLocks noChangeArrowheads="1"/>
            </p:cNvSpPr>
            <p:nvPr/>
          </p:nvSpPr>
          <p:spPr bwMode="auto">
            <a:xfrm>
              <a:off x="2004" y="1717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24</a:t>
              </a:r>
            </a:p>
          </p:txBody>
        </p:sp>
        <p:sp>
          <p:nvSpPr>
            <p:cNvPr id="121920" name="Oval 64"/>
            <p:cNvSpPr>
              <a:spLocks noChangeArrowheads="1"/>
            </p:cNvSpPr>
            <p:nvPr/>
          </p:nvSpPr>
          <p:spPr bwMode="auto">
            <a:xfrm>
              <a:off x="2053" y="1729"/>
              <a:ext cx="47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69</a:t>
              </a:r>
            </a:p>
          </p:txBody>
        </p:sp>
        <p:sp>
          <p:nvSpPr>
            <p:cNvPr id="121921" name="Oval 65"/>
            <p:cNvSpPr>
              <a:spLocks noChangeArrowheads="1"/>
            </p:cNvSpPr>
            <p:nvPr/>
          </p:nvSpPr>
          <p:spPr bwMode="auto">
            <a:xfrm>
              <a:off x="2100" y="172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477</a:t>
              </a:r>
            </a:p>
          </p:txBody>
        </p:sp>
        <p:sp>
          <p:nvSpPr>
            <p:cNvPr id="121922" name="Oval 66"/>
            <p:cNvSpPr>
              <a:spLocks noChangeArrowheads="1"/>
            </p:cNvSpPr>
            <p:nvPr/>
          </p:nvSpPr>
          <p:spPr bwMode="auto">
            <a:xfrm>
              <a:off x="2130" y="168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203</a:t>
              </a:r>
            </a:p>
          </p:txBody>
        </p:sp>
        <p:sp>
          <p:nvSpPr>
            <p:cNvPr id="121923" name="Oval 67"/>
            <p:cNvSpPr>
              <a:spLocks noChangeArrowheads="1"/>
            </p:cNvSpPr>
            <p:nvPr/>
          </p:nvSpPr>
          <p:spPr bwMode="auto">
            <a:xfrm>
              <a:off x="2160" y="165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515</a:t>
              </a:r>
            </a:p>
          </p:txBody>
        </p:sp>
        <p:sp>
          <p:nvSpPr>
            <p:cNvPr id="121924" name="Oval 68"/>
            <p:cNvSpPr>
              <a:spLocks noChangeArrowheads="1"/>
            </p:cNvSpPr>
            <p:nvPr/>
          </p:nvSpPr>
          <p:spPr bwMode="auto">
            <a:xfrm>
              <a:off x="2083" y="1680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101</a:t>
              </a:r>
            </a:p>
          </p:txBody>
        </p:sp>
        <p:sp>
          <p:nvSpPr>
            <p:cNvPr id="121925" name="Oval 69"/>
            <p:cNvSpPr>
              <a:spLocks noChangeArrowheads="1"/>
            </p:cNvSpPr>
            <p:nvPr/>
          </p:nvSpPr>
          <p:spPr bwMode="auto">
            <a:xfrm>
              <a:off x="2034" y="1680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27</a:t>
              </a:r>
            </a:p>
          </p:txBody>
        </p:sp>
        <p:sp>
          <p:nvSpPr>
            <p:cNvPr id="121926" name="Oval 70"/>
            <p:cNvSpPr>
              <a:spLocks noChangeArrowheads="1"/>
            </p:cNvSpPr>
            <p:nvPr/>
          </p:nvSpPr>
          <p:spPr bwMode="auto">
            <a:xfrm>
              <a:off x="2004" y="1644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411</a:t>
              </a:r>
            </a:p>
          </p:txBody>
        </p:sp>
        <p:sp>
          <p:nvSpPr>
            <p:cNvPr id="121927" name="Oval 71"/>
            <p:cNvSpPr>
              <a:spLocks noChangeArrowheads="1"/>
            </p:cNvSpPr>
            <p:nvPr/>
          </p:nvSpPr>
          <p:spPr bwMode="auto">
            <a:xfrm>
              <a:off x="2058" y="1639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501</a:t>
              </a:r>
            </a:p>
          </p:txBody>
        </p:sp>
        <p:sp>
          <p:nvSpPr>
            <p:cNvPr id="121928" name="Oval 72"/>
            <p:cNvSpPr>
              <a:spLocks noChangeArrowheads="1"/>
            </p:cNvSpPr>
            <p:nvPr/>
          </p:nvSpPr>
          <p:spPr bwMode="auto">
            <a:xfrm>
              <a:off x="2112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502</a:t>
              </a:r>
            </a:p>
          </p:txBody>
        </p:sp>
        <p:sp>
          <p:nvSpPr>
            <p:cNvPr id="121929" name="Oval 73"/>
            <p:cNvSpPr>
              <a:spLocks noChangeAspect="1" noChangeArrowheads="1"/>
            </p:cNvSpPr>
            <p:nvPr/>
          </p:nvSpPr>
          <p:spPr bwMode="auto">
            <a:xfrm>
              <a:off x="1692" y="1628"/>
              <a:ext cx="32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0" name="Oval 74"/>
            <p:cNvSpPr>
              <a:spLocks noChangeAspect="1" noChangeArrowheads="1"/>
            </p:cNvSpPr>
            <p:nvPr/>
          </p:nvSpPr>
          <p:spPr bwMode="auto">
            <a:xfrm>
              <a:off x="1754" y="1628"/>
              <a:ext cx="31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1" name="Oval 75"/>
            <p:cNvSpPr>
              <a:spLocks noChangeAspect="1" noChangeArrowheads="1"/>
            </p:cNvSpPr>
            <p:nvPr/>
          </p:nvSpPr>
          <p:spPr bwMode="auto">
            <a:xfrm>
              <a:off x="1815" y="1628"/>
              <a:ext cx="32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2" name="Oval 76"/>
            <p:cNvSpPr>
              <a:spLocks noChangeAspect="1" noChangeArrowheads="1"/>
            </p:cNvSpPr>
            <p:nvPr/>
          </p:nvSpPr>
          <p:spPr bwMode="auto">
            <a:xfrm>
              <a:off x="1877" y="1628"/>
              <a:ext cx="32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66" name="Line 77"/>
          <p:cNvSpPr>
            <a:spLocks noChangeShapeType="1"/>
          </p:cNvSpPr>
          <p:nvPr/>
        </p:nvSpPr>
        <p:spPr bwMode="auto">
          <a:xfrm flipV="1">
            <a:off x="4054475" y="2103438"/>
            <a:ext cx="9525" cy="295275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7" name="Line 78"/>
          <p:cNvSpPr>
            <a:spLocks noChangeShapeType="1"/>
          </p:cNvSpPr>
          <p:nvPr/>
        </p:nvSpPr>
        <p:spPr bwMode="auto">
          <a:xfrm flipH="1" flipV="1">
            <a:off x="4587875" y="2141538"/>
            <a:ext cx="0" cy="30480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8" name="Line 79"/>
          <p:cNvSpPr>
            <a:spLocks noChangeShapeType="1"/>
          </p:cNvSpPr>
          <p:nvPr/>
        </p:nvSpPr>
        <p:spPr bwMode="auto">
          <a:xfrm flipV="1">
            <a:off x="5130800" y="2122488"/>
            <a:ext cx="0" cy="28575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9" name="Line 80"/>
          <p:cNvSpPr>
            <a:spLocks noChangeShapeType="1"/>
          </p:cNvSpPr>
          <p:nvPr/>
        </p:nvSpPr>
        <p:spPr bwMode="auto">
          <a:xfrm flipV="1">
            <a:off x="6007100" y="2170113"/>
            <a:ext cx="0" cy="24765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1870" name="Picture 81" descr="patch1"/>
          <p:cNvPicPr>
            <a:picLocks noChangeArrowheads="1"/>
          </p:cNvPicPr>
          <p:nvPr/>
        </p:nvPicPr>
        <p:blipFill>
          <a:blip r:embed="rId2"/>
          <a:srcRect l="28000" t="74667" r="10400" b="10667"/>
          <a:stretch>
            <a:fillRect/>
          </a:stretch>
        </p:blipFill>
        <p:spPr bwMode="auto">
          <a:xfrm>
            <a:off x="3203575" y="1274763"/>
            <a:ext cx="136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71" name="Picture 82" descr="patch1"/>
          <p:cNvPicPr>
            <a:picLocks noChangeArrowheads="1"/>
          </p:cNvPicPr>
          <p:nvPr/>
        </p:nvPicPr>
        <p:blipFill>
          <a:blip r:embed="rId6"/>
          <a:srcRect l="28000" t="74667" r="10400" b="10667"/>
          <a:stretch>
            <a:fillRect/>
          </a:stretch>
        </p:blipFill>
        <p:spPr bwMode="auto">
          <a:xfrm>
            <a:off x="3451225" y="1179513"/>
            <a:ext cx="2032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72" name="Picture 83" descr="patch1"/>
          <p:cNvPicPr>
            <a:picLocks noChangeArrowheads="1"/>
          </p:cNvPicPr>
          <p:nvPr/>
        </p:nvPicPr>
        <p:blipFill>
          <a:blip r:embed="rId2"/>
          <a:srcRect l="28000" t="74667" r="10400" b="10667"/>
          <a:stretch>
            <a:fillRect/>
          </a:stretch>
        </p:blipFill>
        <p:spPr bwMode="auto">
          <a:xfrm rot="2667156">
            <a:off x="3784600" y="1265238"/>
            <a:ext cx="136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73" name="Picture 84" descr="patch1"/>
          <p:cNvPicPr>
            <a:picLocks noChangeArrowheads="1"/>
          </p:cNvPicPr>
          <p:nvPr/>
        </p:nvPicPr>
        <p:blipFill>
          <a:blip r:embed="rId7"/>
          <a:srcRect l="10400" t="74667" r="28000" b="10667"/>
          <a:stretch>
            <a:fillRect/>
          </a:stretch>
        </p:blipFill>
        <p:spPr bwMode="auto">
          <a:xfrm rot="-2667156">
            <a:off x="4051300" y="1274763"/>
            <a:ext cx="136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4" name="AutoShape 85"/>
          <p:cNvSpPr>
            <a:spLocks noChangeArrowheads="1"/>
          </p:cNvSpPr>
          <p:nvPr/>
        </p:nvSpPr>
        <p:spPr bwMode="auto">
          <a:xfrm rot="-7719588">
            <a:off x="3740151" y="1608137"/>
            <a:ext cx="361950" cy="142875"/>
          </a:xfrm>
          <a:prstGeom prst="rightArrow">
            <a:avLst>
              <a:gd name="adj1" fmla="val 50000"/>
              <a:gd name="adj2" fmla="val 63333"/>
            </a:avLst>
          </a:prstGeom>
          <a:solidFill>
            <a:srgbClr val="CC0000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Date Placeholder 8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F5D06-DF73-4729-9C3B-B25A1CDCB7FE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Transform invariance: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The set of transforms is enumerable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E.g. scaling by 0.9, scaling by 1.1, rotation right by 90degrees, rotation left by 90 degrees, rotation by 180 degrees, reflection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Transformations can be chosen by draws from a distribution over transforms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dirty="0" smtClean="0"/>
              <a:t>E.g. P(rotation by 90 degrees) = 0.2..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dirty="0" smtClean="0"/>
              <a:t>Distributions are URN SPECIFIC</a:t>
            </a:r>
          </a:p>
          <a:p>
            <a:pPr lvl="4" eaLnBrk="1" hangingPunct="1">
              <a:lnSpc>
                <a:spcPct val="12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The drawing process: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Select an urn Z (patch)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Select a shift (T,F) from P</a:t>
            </a:r>
            <a:r>
              <a:rPr lang="en-US" baseline="-25000" dirty="0" smtClean="0"/>
              <a:t>s</a:t>
            </a:r>
            <a:r>
              <a:rPr lang="en-US" dirty="0" smtClean="0"/>
              <a:t>(T, F| Z)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Select a transform from P(</a:t>
            </a:r>
            <a:r>
              <a:rPr lang="en-US" dirty="0" err="1" smtClean="0"/>
              <a:t>txfm</a:t>
            </a:r>
            <a:r>
              <a:rPr lang="en-US" dirty="0" smtClean="0"/>
              <a:t> | Z)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Select a (</a:t>
            </a:r>
            <a:r>
              <a:rPr lang="en-US" dirty="0" err="1" smtClean="0"/>
              <a:t>t,f</a:t>
            </a:r>
            <a:r>
              <a:rPr lang="en-US" dirty="0" smtClean="0"/>
              <a:t>) pair from P(</a:t>
            </a:r>
            <a:r>
              <a:rPr lang="en-US" dirty="0" err="1" smtClean="0"/>
              <a:t>t,f</a:t>
            </a:r>
            <a:r>
              <a:rPr lang="en-US" dirty="0" smtClean="0"/>
              <a:t> | Z)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i="1" dirty="0" smtClean="0"/>
              <a:t>Transform </a:t>
            </a:r>
            <a:r>
              <a:rPr lang="en-US" dirty="0" smtClean="0"/>
              <a:t>(</a:t>
            </a:r>
            <a:r>
              <a:rPr lang="en-US" dirty="0" err="1" smtClean="0"/>
              <a:t>t,f</a:t>
            </a:r>
            <a:r>
              <a:rPr lang="en-US" dirty="0" smtClean="0"/>
              <a:t>) to </a:t>
            </a:r>
            <a:r>
              <a:rPr lang="en-US" dirty="0" err="1" smtClean="0"/>
              <a:t>txfm</a:t>
            </a:r>
            <a:r>
              <a:rPr lang="en-US" dirty="0" smtClean="0"/>
              <a:t>(</a:t>
            </a:r>
            <a:r>
              <a:rPr lang="en-US" dirty="0" err="1" smtClean="0"/>
              <a:t>t,f</a:t>
            </a:r>
            <a:r>
              <a:rPr lang="en-US" dirty="0" smtClean="0"/>
              <a:t>)</a:t>
            </a:r>
            <a:endParaRPr lang="en-US" i="1" dirty="0" smtClean="0"/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Increment the histogram at </a:t>
            </a:r>
            <a:r>
              <a:rPr lang="en-US" dirty="0" err="1" smtClean="0"/>
              <a:t>txfm</a:t>
            </a:r>
            <a:r>
              <a:rPr lang="en-US" dirty="0" smtClean="0"/>
              <a:t>(</a:t>
            </a:r>
            <a:r>
              <a:rPr lang="en-US" dirty="0" err="1" smtClean="0"/>
              <a:t>t,f</a:t>
            </a:r>
            <a:r>
              <a:rPr lang="en-US" dirty="0" smtClean="0"/>
              <a:t>) + (T,F)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E6F59-1F7A-4699-99C1-807A1E85BF48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Transform invariance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The learning algorithm must now estimate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P(Z) – probability of selecting urn/patch in any draw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P(</a:t>
            </a:r>
            <a:r>
              <a:rPr lang="en-US" dirty="0" err="1" smtClean="0"/>
              <a:t>t,f|Z</a:t>
            </a:r>
            <a:r>
              <a:rPr lang="en-US" dirty="0" smtClean="0"/>
              <a:t>) – the urns / patches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P(</a:t>
            </a:r>
            <a:r>
              <a:rPr lang="en-US" dirty="0" err="1" smtClean="0"/>
              <a:t>txfm</a:t>
            </a:r>
            <a:r>
              <a:rPr lang="en-US" dirty="0" smtClean="0"/>
              <a:t> | Z) – the urn specific distribution over transforms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P</a:t>
            </a:r>
            <a:r>
              <a:rPr lang="en-US" baseline="-25000" dirty="0" smtClean="0"/>
              <a:t>s</a:t>
            </a:r>
            <a:r>
              <a:rPr lang="en-US" dirty="0" smtClean="0"/>
              <a:t>(T,F|Z) – the urn-specific shift distribution</a:t>
            </a:r>
          </a:p>
          <a:p>
            <a:pPr lvl="1" eaLnBrk="1" hangingPunct="1">
              <a:lnSpc>
                <a:spcPct val="12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Essentially determines what the basic shapes are, where they occur in the data and how they are transformed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The mathematics for learning are similar to the </a:t>
            </a:r>
            <a:r>
              <a:rPr lang="en-US" dirty="0" err="1" smtClean="0"/>
              <a:t>maths</a:t>
            </a:r>
            <a:r>
              <a:rPr lang="en-US" dirty="0" smtClean="0"/>
              <a:t> for shift invariance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With the addition that each instance of a draw must be fractured into urns, shifts AND transforms</a:t>
            </a:r>
          </a:p>
          <a:p>
            <a:pPr lvl="1" eaLnBrk="1" hangingPunct="1">
              <a:lnSpc>
                <a:spcPct val="12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Details of learning are left as an exercise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Alternately, refer to </a:t>
            </a:r>
            <a:r>
              <a:rPr lang="en-US" dirty="0" err="1" smtClean="0"/>
              <a:t>Madhusudana</a:t>
            </a:r>
            <a:r>
              <a:rPr lang="en-US" dirty="0" smtClean="0"/>
              <a:t> </a:t>
            </a:r>
            <a:r>
              <a:rPr lang="en-US" dirty="0" err="1" smtClean="0"/>
              <a:t>Shashanka’s</a:t>
            </a:r>
            <a:r>
              <a:rPr lang="en-US" dirty="0" smtClean="0"/>
              <a:t> PhD thesis at BU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F2A29-7677-4CB6-BAFE-C758EDB9C56A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Transform Invariance</a:t>
            </a:r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08450"/>
            <a:ext cx="8280400" cy="2663825"/>
          </a:xfrm>
        </p:spPr>
        <p:txBody>
          <a:bodyPr/>
          <a:lstStyle/>
          <a:p>
            <a:pPr eaLnBrk="1" hangingPunct="1"/>
            <a:r>
              <a:rPr lang="en-US" sz="2100" smtClean="0"/>
              <a:t>Top left: Original figure</a:t>
            </a:r>
          </a:p>
          <a:p>
            <a:pPr eaLnBrk="1" hangingPunct="1"/>
            <a:r>
              <a:rPr lang="en-US" sz="2100" smtClean="0"/>
              <a:t>Bottom left – the two bases discovered</a:t>
            </a:r>
          </a:p>
          <a:p>
            <a:pPr eaLnBrk="1" hangingPunct="1"/>
            <a:r>
              <a:rPr lang="en-US" sz="2100" smtClean="0"/>
              <a:t>Bottom right – </a:t>
            </a:r>
          </a:p>
          <a:p>
            <a:pPr lvl="1" eaLnBrk="1" hangingPunct="1"/>
            <a:r>
              <a:rPr lang="en-US" sz="2000" smtClean="0"/>
              <a:t>Left panel, positions of “a”</a:t>
            </a:r>
          </a:p>
          <a:p>
            <a:pPr lvl="1" eaLnBrk="1" hangingPunct="1"/>
            <a:r>
              <a:rPr lang="en-US" sz="2000" smtClean="0"/>
              <a:t>Right panel, positions of “l”</a:t>
            </a:r>
          </a:p>
          <a:p>
            <a:pPr eaLnBrk="1" hangingPunct="1"/>
            <a:r>
              <a:rPr lang="en-US" sz="2100" smtClean="0"/>
              <a:t>Top right: estimated distribution underlying original figure</a:t>
            </a:r>
          </a:p>
        </p:txBody>
      </p:sp>
      <p:pic>
        <p:nvPicPr>
          <p:cNvPr id="124933" name="Picture 4" descr="trans_inv_letters_small"/>
          <p:cNvPicPr>
            <a:picLocks noChangeAspect="1" noChangeArrowheads="1"/>
          </p:cNvPicPr>
          <p:nvPr/>
        </p:nvPicPr>
        <p:blipFill>
          <a:blip r:embed="rId3"/>
          <a:srcRect l="8572" t="6857" b="6857"/>
          <a:stretch>
            <a:fillRect/>
          </a:stretch>
        </p:blipFill>
        <p:spPr bwMode="auto">
          <a:xfrm>
            <a:off x="2319338" y="989013"/>
            <a:ext cx="4386262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4C9-8DD8-45FD-B4AC-FB4383DF5ACD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up: Shift/Transform Invariance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16288"/>
            <a:ext cx="8229600" cy="2855912"/>
          </a:xfrm>
        </p:spPr>
        <p:txBody>
          <a:bodyPr/>
          <a:lstStyle/>
          <a:p>
            <a:pPr eaLnBrk="1" hangingPunct="1"/>
            <a:r>
              <a:rPr lang="en-US" smtClean="0"/>
              <a:t>Sometimes the “typical” structures that compose a sound are wider than one spectral frame</a:t>
            </a:r>
          </a:p>
          <a:p>
            <a:pPr lvl="1" eaLnBrk="1" hangingPunct="1"/>
            <a:r>
              <a:rPr lang="en-US" smtClean="0"/>
              <a:t>E.g. in the above example we note multiple examples of a pattern that spans several frames</a:t>
            </a:r>
          </a:p>
        </p:txBody>
      </p:sp>
      <p:pic>
        <p:nvPicPr>
          <p:cNvPr id="103429" name="Picture 4" descr="sx9spcgm"/>
          <p:cNvPicPr>
            <a:picLocks noChangeArrowheads="1"/>
          </p:cNvPicPr>
          <p:nvPr/>
        </p:nvPicPr>
        <p:blipFill>
          <a:blip r:embed="rId3"/>
          <a:srcRect l="8000" t="6400" r="8000" b="10667"/>
          <a:stretch>
            <a:fillRect/>
          </a:stretch>
        </p:blipFill>
        <p:spPr bwMode="auto">
          <a:xfrm>
            <a:off x="1123950" y="1138238"/>
            <a:ext cx="7011988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8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x9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77150" y="1155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1" name="Rectangle 6"/>
          <p:cNvSpPr>
            <a:spLocks noChangeArrowheads="1"/>
          </p:cNvSpPr>
          <p:nvPr/>
        </p:nvSpPr>
        <p:spPr bwMode="auto">
          <a:xfrm>
            <a:off x="2732088" y="1185863"/>
            <a:ext cx="212725" cy="1817687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Rectangle 7"/>
          <p:cNvSpPr>
            <a:spLocks noChangeArrowheads="1"/>
          </p:cNvSpPr>
          <p:nvPr/>
        </p:nvSpPr>
        <p:spPr bwMode="auto">
          <a:xfrm>
            <a:off x="6186488" y="1185863"/>
            <a:ext cx="212725" cy="1817687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Rectangle 8"/>
          <p:cNvSpPr>
            <a:spLocks noChangeArrowheads="1"/>
          </p:cNvSpPr>
          <p:nvPr/>
        </p:nvSpPr>
        <p:spPr bwMode="auto">
          <a:xfrm>
            <a:off x="1987550" y="1185863"/>
            <a:ext cx="212725" cy="1817687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F9279-D272-425D-B282-1D7E581496CB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0" fill="hold"/>
                                        <p:tgtEl>
                                          <p:spTgt spid="65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38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638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Transform invariance: model limitations and 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750"/>
            <a:ext cx="8229600" cy="46164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The current model only allows </a:t>
            </a:r>
            <a:r>
              <a:rPr lang="en-US" i="1" dirty="0" smtClean="0"/>
              <a:t>one </a:t>
            </a:r>
            <a:r>
              <a:rPr lang="en-US" dirty="0" smtClean="0"/>
              <a:t>transform to be applied at any draw</a:t>
            </a:r>
          </a:p>
          <a:p>
            <a:pPr lvl="1" eaLnBrk="1" hangingPunct="1">
              <a:defRPr/>
            </a:pPr>
            <a:r>
              <a:rPr lang="en-US" dirty="0" smtClean="0"/>
              <a:t>E.g. a basis may be rotated or scaled, but not scaled </a:t>
            </a:r>
            <a:r>
              <a:rPr lang="en-US" i="1" dirty="0" smtClean="0"/>
              <a:t>and </a:t>
            </a:r>
            <a:r>
              <a:rPr lang="en-US" dirty="0" smtClean="0"/>
              <a:t>rotated</a:t>
            </a:r>
          </a:p>
          <a:p>
            <a:pPr eaLnBrk="1" hangingPunct="1">
              <a:defRPr/>
            </a:pPr>
            <a:r>
              <a:rPr lang="en-US" dirty="0" smtClean="0"/>
              <a:t>An obvious extension is to permit combinations of transformations</a:t>
            </a:r>
          </a:p>
          <a:p>
            <a:pPr lvl="1" eaLnBrk="1" hangingPunct="1">
              <a:defRPr/>
            </a:pPr>
            <a:r>
              <a:rPr lang="en-US" dirty="0" smtClean="0"/>
              <a:t>Model must be extended to draw the combination from some distribution</a:t>
            </a:r>
          </a:p>
          <a:p>
            <a:pPr eaLnBrk="1" hangingPunct="1">
              <a:defRPr/>
            </a:pPr>
            <a:r>
              <a:rPr lang="en-US" dirty="0" smtClean="0"/>
              <a:t>Data dimensionality: All examples so far assume only </a:t>
            </a:r>
            <a:r>
              <a:rPr lang="en-US" i="1" dirty="0" smtClean="0"/>
              <a:t>two </a:t>
            </a:r>
            <a:r>
              <a:rPr lang="en-US" dirty="0" smtClean="0"/>
              <a:t>dimensions (e.g. in spectrogram or image)</a:t>
            </a:r>
          </a:p>
          <a:p>
            <a:pPr eaLnBrk="1" hangingPunct="1">
              <a:defRPr/>
            </a:pPr>
            <a:r>
              <a:rPr lang="en-US" dirty="0" smtClean="0"/>
              <a:t>The models are trivially extended to higher-dimensional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29CCD-C94D-4639-B480-63343869D002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Transform Invariance: Uses and Limitations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5613"/>
            <a:ext cx="8229600" cy="4446587"/>
          </a:xfrm>
        </p:spPr>
        <p:txBody>
          <a:bodyPr/>
          <a:lstStyle/>
          <a:p>
            <a:pPr eaLnBrk="1" hangingPunct="1"/>
            <a:r>
              <a:rPr lang="en-US" smtClean="0"/>
              <a:t>Not very useful to analyze audio</a:t>
            </a:r>
          </a:p>
          <a:p>
            <a:pPr eaLnBrk="1" hangingPunct="1"/>
            <a:r>
              <a:rPr lang="en-US" smtClean="0"/>
              <a:t>May be used to analyze images and video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Main restriction: Computational complexity</a:t>
            </a:r>
          </a:p>
          <a:p>
            <a:pPr lvl="1" eaLnBrk="1" hangingPunct="1"/>
            <a:r>
              <a:rPr lang="en-US" smtClean="0"/>
              <a:t>Requires unreasonable amounts of memory and CPU</a:t>
            </a:r>
          </a:p>
          <a:p>
            <a:pPr lvl="1" eaLnBrk="1" hangingPunct="1"/>
            <a:r>
              <a:rPr lang="en-US" smtClean="0"/>
              <a:t>Efficient implementation an open issue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D566F-04E3-4FD9-BA17-B3E605B0CD1E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Higher dimensional data</a:t>
            </a:r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2975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Video example</a:t>
            </a:r>
          </a:p>
          <a:p>
            <a:pPr eaLnBrk="1" hangingPunct="1"/>
            <a:endParaRPr lang="en-US" smtClean="0"/>
          </a:p>
        </p:txBody>
      </p:sp>
      <p:pic>
        <p:nvPicPr>
          <p:cNvPr id="12800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8263" y="1423988"/>
            <a:ext cx="6323012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33DD9-337A-4F26-A71A-B7786C3C595B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up: Shift/Transform Invariance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16288"/>
            <a:ext cx="8229600" cy="2855912"/>
          </a:xfrm>
        </p:spPr>
        <p:txBody>
          <a:bodyPr/>
          <a:lstStyle/>
          <a:p>
            <a:pPr eaLnBrk="1" hangingPunct="1"/>
            <a:r>
              <a:rPr lang="en-US" sz="2600" smtClean="0"/>
              <a:t>Sometimes the “typical” structures that compose a sound are wider than one spectral frame</a:t>
            </a:r>
          </a:p>
          <a:p>
            <a:pPr lvl="1" eaLnBrk="1" hangingPunct="1"/>
            <a:r>
              <a:rPr lang="en-US" sz="2200" smtClean="0"/>
              <a:t>E.g. in the above example we note multiple examples of a pattern that spans several frames</a:t>
            </a:r>
          </a:p>
          <a:p>
            <a:pPr eaLnBrk="1" hangingPunct="1"/>
            <a:r>
              <a:rPr lang="en-US" sz="2600" smtClean="0"/>
              <a:t>Multiframe patterns may also be local in frequency</a:t>
            </a:r>
          </a:p>
          <a:p>
            <a:pPr lvl="1" eaLnBrk="1" hangingPunct="1"/>
            <a:r>
              <a:rPr lang="en-US" sz="2200" smtClean="0"/>
              <a:t>E.g. the two green patches are similar only in the region enclosed by the blue box</a:t>
            </a:r>
          </a:p>
        </p:txBody>
      </p:sp>
      <p:pic>
        <p:nvPicPr>
          <p:cNvPr id="104453" name="Picture 4" descr="sx9spcgm"/>
          <p:cNvPicPr>
            <a:picLocks noChangeArrowheads="1"/>
          </p:cNvPicPr>
          <p:nvPr/>
        </p:nvPicPr>
        <p:blipFill>
          <a:blip r:embed="rId3"/>
          <a:srcRect l="8000" t="6400" r="8000" b="10667"/>
          <a:stretch>
            <a:fillRect/>
          </a:stretch>
        </p:blipFill>
        <p:spPr bwMode="auto">
          <a:xfrm>
            <a:off x="1123950" y="1138238"/>
            <a:ext cx="7011988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x9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77150" y="1155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5" name="Rectangle 6"/>
          <p:cNvSpPr>
            <a:spLocks noChangeArrowheads="1"/>
          </p:cNvSpPr>
          <p:nvPr/>
        </p:nvSpPr>
        <p:spPr bwMode="auto">
          <a:xfrm>
            <a:off x="2732088" y="1185863"/>
            <a:ext cx="212725" cy="1817687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Rectangle 7"/>
          <p:cNvSpPr>
            <a:spLocks noChangeArrowheads="1"/>
          </p:cNvSpPr>
          <p:nvPr/>
        </p:nvSpPr>
        <p:spPr bwMode="auto">
          <a:xfrm>
            <a:off x="6186488" y="1185863"/>
            <a:ext cx="212725" cy="1817687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Rectangle 8"/>
          <p:cNvSpPr>
            <a:spLocks noChangeArrowheads="1"/>
          </p:cNvSpPr>
          <p:nvPr/>
        </p:nvSpPr>
        <p:spPr bwMode="auto">
          <a:xfrm>
            <a:off x="1987550" y="1185863"/>
            <a:ext cx="212725" cy="1817687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Rectangle 9"/>
          <p:cNvSpPr>
            <a:spLocks noChangeArrowheads="1"/>
          </p:cNvSpPr>
          <p:nvPr/>
        </p:nvSpPr>
        <p:spPr bwMode="auto">
          <a:xfrm>
            <a:off x="4752975" y="1185863"/>
            <a:ext cx="212725" cy="181768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Rectangle 10"/>
          <p:cNvSpPr>
            <a:spLocks noChangeArrowheads="1"/>
          </p:cNvSpPr>
          <p:nvPr/>
        </p:nvSpPr>
        <p:spPr bwMode="auto">
          <a:xfrm>
            <a:off x="5294313" y="1185863"/>
            <a:ext cx="212725" cy="181768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Rectangle 11"/>
          <p:cNvSpPr>
            <a:spLocks noChangeArrowheads="1"/>
          </p:cNvSpPr>
          <p:nvPr/>
        </p:nvSpPr>
        <p:spPr bwMode="auto">
          <a:xfrm>
            <a:off x="4616450" y="1952625"/>
            <a:ext cx="971550" cy="428625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D2751-5D5F-40F5-8B9B-20DD944CF950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4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0" fill="hold"/>
                                        <p:tgtEl>
                                          <p:spTgt spid="734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42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42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3688"/>
            <a:ext cx="8477250" cy="838200"/>
          </a:xfrm>
        </p:spPr>
        <p:txBody>
          <a:bodyPr/>
          <a:lstStyle/>
          <a:p>
            <a:pPr eaLnBrk="1" hangingPunct="1"/>
            <a:r>
              <a:rPr lang="en-US" sz="3800" smtClean="0"/>
              <a:t>Patches are more representative than frames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76725"/>
            <a:ext cx="8229600" cy="1895475"/>
          </a:xfrm>
        </p:spPr>
        <p:txBody>
          <a:bodyPr/>
          <a:lstStyle/>
          <a:p>
            <a:pPr eaLnBrk="1" hangingPunct="1"/>
            <a:r>
              <a:rPr lang="en-US" sz="2600" smtClean="0"/>
              <a:t>Four bars from a music example</a:t>
            </a:r>
          </a:p>
          <a:p>
            <a:pPr eaLnBrk="1" hangingPunct="1"/>
            <a:r>
              <a:rPr lang="en-US" sz="2600" smtClean="0"/>
              <a:t>The spectral patterns are actually patches</a:t>
            </a:r>
          </a:p>
          <a:p>
            <a:pPr lvl="1" eaLnBrk="1" hangingPunct="1"/>
            <a:r>
              <a:rPr lang="en-US" sz="2200" smtClean="0"/>
              <a:t>Not all frequencies fall off in time at the same rate</a:t>
            </a:r>
          </a:p>
          <a:p>
            <a:pPr eaLnBrk="1" hangingPunct="1"/>
            <a:r>
              <a:rPr lang="en-US" sz="2600" smtClean="0"/>
              <a:t>The basic unit is a spectral patch, not a spectrum</a:t>
            </a:r>
          </a:p>
        </p:txBody>
      </p:sp>
      <p:pic>
        <p:nvPicPr>
          <p:cNvPr id="105477" name="Picture 4" descr="pianochords"/>
          <p:cNvPicPr>
            <a:picLocks noChangeAspect="1" noChangeArrowheads="1"/>
          </p:cNvPicPr>
          <p:nvPr/>
        </p:nvPicPr>
        <p:blipFill>
          <a:blip r:embed="rId4"/>
          <a:srcRect l="8000" t="6400" r="8000" b="10667"/>
          <a:stretch>
            <a:fillRect/>
          </a:stretch>
        </p:blipFill>
        <p:spPr bwMode="auto">
          <a:xfrm>
            <a:off x="985838" y="1416050"/>
            <a:ext cx="71977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318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ianochord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845425" y="1203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8" descr="complexmusic"/>
          <p:cNvPicPr>
            <a:picLocks noChangeArrowheads="1"/>
          </p:cNvPicPr>
          <p:nvPr/>
        </p:nvPicPr>
        <p:blipFill>
          <a:blip r:embed="rId6"/>
          <a:srcRect l="8000" t="6400" r="8000" b="10667"/>
          <a:stretch>
            <a:fillRect/>
          </a:stretch>
        </p:blipFill>
        <p:spPr bwMode="auto">
          <a:xfrm>
            <a:off x="960438" y="2711450"/>
            <a:ext cx="720248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319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pianotrain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686675" y="27241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C9CD9-C235-4E68-9200-9DF9EF7FAF67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3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733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18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318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3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23" fill="hold"/>
                                        <p:tgtEl>
                                          <p:spTgt spid="733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19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319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Images: Patches often form the image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00463"/>
            <a:ext cx="8229600" cy="2471737"/>
          </a:xfrm>
        </p:spPr>
        <p:txBody>
          <a:bodyPr/>
          <a:lstStyle/>
          <a:p>
            <a:pPr eaLnBrk="1" hangingPunct="1"/>
            <a:r>
              <a:rPr lang="en-US" sz="2600" smtClean="0"/>
              <a:t>A typical image component may be viewed as a patch</a:t>
            </a:r>
          </a:p>
          <a:p>
            <a:pPr lvl="1" eaLnBrk="1" hangingPunct="1"/>
            <a:r>
              <a:rPr lang="en-US" sz="2200" smtClean="0"/>
              <a:t>The alien invaders</a:t>
            </a:r>
          </a:p>
          <a:p>
            <a:pPr lvl="1" eaLnBrk="1" hangingPunct="1"/>
            <a:r>
              <a:rPr lang="en-US" sz="2200" smtClean="0"/>
              <a:t>Face like patches</a:t>
            </a:r>
          </a:p>
          <a:p>
            <a:pPr lvl="1" eaLnBrk="1" hangingPunct="1"/>
            <a:r>
              <a:rPr lang="en-US" sz="2200" smtClean="0"/>
              <a:t>A car like patch </a:t>
            </a:r>
          </a:p>
          <a:p>
            <a:pPr lvl="2" eaLnBrk="1" hangingPunct="1"/>
            <a:r>
              <a:rPr lang="en-US" sz="2000" smtClean="0"/>
              <a:t>overlaid on itself many times..</a:t>
            </a:r>
          </a:p>
        </p:txBody>
      </p:sp>
      <p:pic>
        <p:nvPicPr>
          <p:cNvPr id="106501" name="Picture 5" descr="323388-thumb-320x2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1149350"/>
            <a:ext cx="25844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6" descr="nconv_chorus_sparse"/>
          <p:cNvPicPr>
            <a:picLocks noChangeAspect="1" noChangeArrowheads="1"/>
          </p:cNvPicPr>
          <p:nvPr/>
        </p:nvPicPr>
        <p:blipFill>
          <a:blip r:embed="rId3"/>
          <a:srcRect l="12633" t="6943" r="52829" b="58519"/>
          <a:stretch>
            <a:fillRect/>
          </a:stretch>
        </p:blipFill>
        <p:spPr bwMode="auto">
          <a:xfrm>
            <a:off x="3382963" y="1257300"/>
            <a:ext cx="28321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8" descr="car-in-motion-sliced_10"/>
          <p:cNvPicPr>
            <a:picLocks noChangeAspect="1" noChangeArrowheads="1"/>
          </p:cNvPicPr>
          <p:nvPr/>
        </p:nvPicPr>
        <p:blipFill>
          <a:blip r:embed="rId4"/>
          <a:srcRect l="14769" t="9796" r="36923" b="39183"/>
          <a:stretch>
            <a:fillRect/>
          </a:stretch>
        </p:blipFill>
        <p:spPr bwMode="auto">
          <a:xfrm>
            <a:off x="6611938" y="1281113"/>
            <a:ext cx="1793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AA0AC-4F89-4567-A288-4E8CE424B93C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3688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Shift-invariant modelling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9350"/>
            <a:ext cx="8229600" cy="5022850"/>
          </a:xfrm>
        </p:spPr>
        <p:txBody>
          <a:bodyPr/>
          <a:lstStyle/>
          <a:p>
            <a:pPr eaLnBrk="1" hangingPunct="1"/>
            <a:r>
              <a:rPr lang="en-US" smtClean="0"/>
              <a:t>A shift-invariant model permits individual bases to be </a:t>
            </a:r>
            <a:r>
              <a:rPr lang="en-US" i="1" smtClean="0"/>
              <a:t>patches</a:t>
            </a:r>
          </a:p>
          <a:p>
            <a:pPr eaLnBrk="1" hangingPunct="1"/>
            <a:r>
              <a:rPr lang="en-US" smtClean="0"/>
              <a:t>Each patch composes the entire image.</a:t>
            </a:r>
          </a:p>
          <a:p>
            <a:pPr eaLnBrk="1" hangingPunct="1"/>
            <a:r>
              <a:rPr lang="en-US" smtClean="0"/>
              <a:t>The data is a sum of the compositions from individual patches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7DD49-0B80-4EE1-9C0E-3535A0E04F86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79450"/>
          </a:xfrm>
        </p:spPr>
        <p:txBody>
          <a:bodyPr/>
          <a:lstStyle/>
          <a:p>
            <a:pPr eaLnBrk="1" hangingPunct="1"/>
            <a:r>
              <a:rPr lang="en-US" sz="3800" smtClean="0"/>
              <a:t>Shift Invariance in one Dimension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97213"/>
            <a:ext cx="8089900" cy="3529012"/>
          </a:xfrm>
        </p:spPr>
        <p:txBody>
          <a:bodyPr/>
          <a:lstStyle/>
          <a:p>
            <a:pPr eaLnBrk="1" hangingPunct="1"/>
            <a:r>
              <a:rPr lang="en-US" sz="1500" smtClean="0"/>
              <a:t>Our bases are now “patches”</a:t>
            </a:r>
          </a:p>
          <a:p>
            <a:pPr lvl="1" eaLnBrk="1" hangingPunct="1"/>
            <a:r>
              <a:rPr lang="en-US" sz="1300" smtClean="0">
                <a:solidFill>
                  <a:srgbClr val="0000CC"/>
                </a:solidFill>
              </a:rPr>
              <a:t>Typical</a:t>
            </a:r>
            <a:r>
              <a:rPr lang="en-US" sz="1300" i="1" smtClean="0">
                <a:solidFill>
                  <a:srgbClr val="CC0000"/>
                </a:solidFill>
              </a:rPr>
              <a:t> spectro-temporal </a:t>
            </a:r>
            <a:r>
              <a:rPr lang="en-US" sz="1300" smtClean="0">
                <a:solidFill>
                  <a:srgbClr val="0000CC"/>
                </a:solidFill>
              </a:rPr>
              <a:t>structures</a:t>
            </a:r>
          </a:p>
          <a:p>
            <a:pPr lvl="4" eaLnBrk="1" hangingPunct="1"/>
            <a:endParaRPr lang="en-US" sz="1000" smtClean="0">
              <a:solidFill>
                <a:srgbClr val="0000CC"/>
              </a:solidFill>
            </a:endParaRPr>
          </a:p>
          <a:p>
            <a:pPr eaLnBrk="1" hangingPunct="1"/>
            <a:r>
              <a:rPr lang="en-US" sz="1500" smtClean="0"/>
              <a:t>The urns now represent patches</a:t>
            </a:r>
          </a:p>
          <a:p>
            <a:pPr lvl="1" eaLnBrk="1" hangingPunct="1"/>
            <a:r>
              <a:rPr lang="en-US" sz="1300" smtClean="0"/>
              <a:t>Each draw results in a (t,f) pair, rather than only f</a:t>
            </a:r>
          </a:p>
          <a:p>
            <a:pPr lvl="1" eaLnBrk="1" hangingPunct="1"/>
            <a:r>
              <a:rPr lang="en-US" sz="1300" i="1" smtClean="0">
                <a:solidFill>
                  <a:srgbClr val="CC0000"/>
                </a:solidFill>
              </a:rPr>
              <a:t>Also associated with each urn:  A shift probability distribution P(T|z)</a:t>
            </a:r>
          </a:p>
          <a:p>
            <a:pPr lvl="4" eaLnBrk="1" hangingPunct="1"/>
            <a:endParaRPr lang="en-US" sz="1000" i="1" smtClean="0">
              <a:solidFill>
                <a:srgbClr val="CC0000"/>
              </a:solidFill>
            </a:endParaRPr>
          </a:p>
          <a:p>
            <a:pPr eaLnBrk="1" hangingPunct="1"/>
            <a:r>
              <a:rPr lang="en-US" sz="1500" smtClean="0"/>
              <a:t>The overall drawing process is slightly more complex</a:t>
            </a:r>
          </a:p>
          <a:p>
            <a:pPr eaLnBrk="1" hangingPunct="1"/>
            <a:r>
              <a:rPr lang="en-US" sz="1500" smtClean="0"/>
              <a:t>Repeat the following process:</a:t>
            </a:r>
          </a:p>
          <a:p>
            <a:pPr lvl="1" eaLnBrk="1" hangingPunct="1"/>
            <a:r>
              <a:rPr lang="en-US" sz="1300" smtClean="0"/>
              <a:t>Select an urn Z with a probability P(Z)</a:t>
            </a:r>
          </a:p>
          <a:p>
            <a:pPr lvl="1" eaLnBrk="1" hangingPunct="1"/>
            <a:r>
              <a:rPr lang="en-US" sz="1300" smtClean="0"/>
              <a:t>Draw a value T from P(t|Z)</a:t>
            </a:r>
          </a:p>
          <a:p>
            <a:pPr lvl="1" eaLnBrk="1" hangingPunct="1"/>
            <a:r>
              <a:rPr lang="en-US" sz="1300" smtClean="0"/>
              <a:t>Draw (t,f) pair from the urn</a:t>
            </a:r>
          </a:p>
          <a:p>
            <a:pPr lvl="1" eaLnBrk="1" hangingPunct="1"/>
            <a:r>
              <a:rPr lang="en-US" sz="1300" smtClean="0"/>
              <a:t>Add to the histogram at (t+T, f)</a:t>
            </a:r>
          </a:p>
        </p:txBody>
      </p:sp>
      <p:grpSp>
        <p:nvGrpSpPr>
          <p:cNvPr id="108549" name="Group 4"/>
          <p:cNvGrpSpPr>
            <a:grpSpLocks/>
          </p:cNvGrpSpPr>
          <p:nvPr/>
        </p:nvGrpSpPr>
        <p:grpSpPr bwMode="auto">
          <a:xfrm>
            <a:off x="1152525" y="2400300"/>
            <a:ext cx="2381250" cy="436563"/>
            <a:chOff x="726" y="1512"/>
            <a:chExt cx="1500" cy="275"/>
          </a:xfrm>
        </p:grpSpPr>
        <p:grpSp>
          <p:nvGrpSpPr>
            <p:cNvPr id="108566" name="Group 5"/>
            <p:cNvGrpSpPr>
              <a:grpSpLocks/>
            </p:cNvGrpSpPr>
            <p:nvPr/>
          </p:nvGrpSpPr>
          <p:grpSpPr bwMode="auto">
            <a:xfrm>
              <a:off x="726" y="1512"/>
              <a:ext cx="287" cy="275"/>
              <a:chOff x="336" y="1164"/>
              <a:chExt cx="2304" cy="2196"/>
            </a:xfrm>
          </p:grpSpPr>
          <p:sp>
            <p:nvSpPr>
              <p:cNvPr id="108631" name="Freeform 6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2" name="Freeform 7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3" name="Oval 8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567" name="Oval 9"/>
            <p:cNvSpPr>
              <a:spLocks noChangeArrowheads="1"/>
            </p:cNvSpPr>
            <p:nvPr/>
          </p:nvSpPr>
          <p:spPr bwMode="auto">
            <a:xfrm>
              <a:off x="738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08568" name="Oval 10"/>
            <p:cNvSpPr>
              <a:spLocks noChangeArrowheads="1"/>
            </p:cNvSpPr>
            <p:nvPr/>
          </p:nvSpPr>
          <p:spPr bwMode="auto">
            <a:xfrm>
              <a:off x="762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15</a:t>
              </a:r>
            </a:p>
          </p:txBody>
        </p:sp>
        <p:sp>
          <p:nvSpPr>
            <p:cNvPr id="108569" name="Oval 11"/>
            <p:cNvSpPr>
              <a:spLocks noChangeArrowheads="1"/>
            </p:cNvSpPr>
            <p:nvPr/>
          </p:nvSpPr>
          <p:spPr bwMode="auto">
            <a:xfrm>
              <a:off x="792" y="1717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8</a:t>
              </a:r>
            </a:p>
          </p:txBody>
        </p:sp>
        <p:sp>
          <p:nvSpPr>
            <p:cNvPr id="108570" name="Oval 12"/>
            <p:cNvSpPr>
              <a:spLocks noChangeArrowheads="1"/>
            </p:cNvSpPr>
            <p:nvPr/>
          </p:nvSpPr>
          <p:spPr bwMode="auto">
            <a:xfrm>
              <a:off x="840" y="1729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399</a:t>
              </a:r>
            </a:p>
          </p:txBody>
        </p:sp>
        <p:sp>
          <p:nvSpPr>
            <p:cNvPr id="108571" name="Oval 13"/>
            <p:cNvSpPr>
              <a:spLocks noChangeArrowheads="1"/>
            </p:cNvSpPr>
            <p:nvPr/>
          </p:nvSpPr>
          <p:spPr bwMode="auto">
            <a:xfrm>
              <a:off x="888" y="172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6</a:t>
              </a:r>
            </a:p>
          </p:txBody>
        </p:sp>
        <p:sp>
          <p:nvSpPr>
            <p:cNvPr id="108572" name="Oval 14"/>
            <p:cNvSpPr>
              <a:spLocks noChangeArrowheads="1"/>
            </p:cNvSpPr>
            <p:nvPr/>
          </p:nvSpPr>
          <p:spPr bwMode="auto">
            <a:xfrm>
              <a:off x="918" y="168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81</a:t>
              </a:r>
            </a:p>
          </p:txBody>
        </p:sp>
        <p:sp>
          <p:nvSpPr>
            <p:cNvPr id="108573" name="Oval 15"/>
            <p:cNvSpPr>
              <a:spLocks noChangeArrowheads="1"/>
            </p:cNvSpPr>
            <p:nvPr/>
          </p:nvSpPr>
          <p:spPr bwMode="auto">
            <a:xfrm>
              <a:off x="948" y="165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444</a:t>
              </a:r>
            </a:p>
          </p:txBody>
        </p:sp>
        <p:sp>
          <p:nvSpPr>
            <p:cNvPr id="108574" name="Oval 16"/>
            <p:cNvSpPr>
              <a:spLocks noChangeArrowheads="1"/>
            </p:cNvSpPr>
            <p:nvPr/>
          </p:nvSpPr>
          <p:spPr bwMode="auto">
            <a:xfrm>
              <a:off x="870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81</a:t>
              </a:r>
            </a:p>
          </p:txBody>
        </p:sp>
        <p:sp>
          <p:nvSpPr>
            <p:cNvPr id="108575" name="Oval 17"/>
            <p:cNvSpPr>
              <a:spLocks noChangeArrowheads="1"/>
            </p:cNvSpPr>
            <p:nvPr/>
          </p:nvSpPr>
          <p:spPr bwMode="auto">
            <a:xfrm>
              <a:off x="822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164</a:t>
              </a:r>
            </a:p>
          </p:txBody>
        </p:sp>
        <p:sp>
          <p:nvSpPr>
            <p:cNvPr id="108576" name="Oval 18"/>
            <p:cNvSpPr>
              <a:spLocks noChangeArrowheads="1"/>
            </p:cNvSpPr>
            <p:nvPr/>
          </p:nvSpPr>
          <p:spPr bwMode="auto">
            <a:xfrm>
              <a:off x="792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08577" name="Oval 19"/>
            <p:cNvSpPr>
              <a:spLocks noChangeArrowheads="1"/>
            </p:cNvSpPr>
            <p:nvPr/>
          </p:nvSpPr>
          <p:spPr bwMode="auto">
            <a:xfrm>
              <a:off x="845" y="1639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08578" name="Oval 20"/>
            <p:cNvSpPr>
              <a:spLocks noChangeArrowheads="1"/>
            </p:cNvSpPr>
            <p:nvPr/>
          </p:nvSpPr>
          <p:spPr bwMode="auto">
            <a:xfrm>
              <a:off x="899" y="1644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98</a:t>
              </a:r>
            </a:p>
          </p:txBody>
        </p:sp>
        <p:grpSp>
          <p:nvGrpSpPr>
            <p:cNvPr id="108579" name="Group 21"/>
            <p:cNvGrpSpPr>
              <a:grpSpLocks/>
            </p:cNvGrpSpPr>
            <p:nvPr/>
          </p:nvGrpSpPr>
          <p:grpSpPr bwMode="auto">
            <a:xfrm>
              <a:off x="1055" y="1512"/>
              <a:ext cx="287" cy="275"/>
              <a:chOff x="336" y="1164"/>
              <a:chExt cx="2304" cy="2196"/>
            </a:xfrm>
          </p:grpSpPr>
          <p:sp>
            <p:nvSpPr>
              <p:cNvPr id="108628" name="Freeform 22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9" name="Freeform 23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0" name="Oval 24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580" name="Oval 25"/>
            <p:cNvSpPr>
              <a:spLocks noChangeArrowheads="1"/>
            </p:cNvSpPr>
            <p:nvPr/>
          </p:nvSpPr>
          <p:spPr bwMode="auto">
            <a:xfrm>
              <a:off x="1067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08581" name="Oval 26"/>
            <p:cNvSpPr>
              <a:spLocks noChangeArrowheads="1"/>
            </p:cNvSpPr>
            <p:nvPr/>
          </p:nvSpPr>
          <p:spPr bwMode="auto">
            <a:xfrm>
              <a:off x="1091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147</a:t>
              </a:r>
            </a:p>
          </p:txBody>
        </p:sp>
        <p:sp>
          <p:nvSpPr>
            <p:cNvPr id="108582" name="Oval 27"/>
            <p:cNvSpPr>
              <a:spLocks noChangeArrowheads="1"/>
            </p:cNvSpPr>
            <p:nvPr/>
          </p:nvSpPr>
          <p:spPr bwMode="auto">
            <a:xfrm>
              <a:off x="1121" y="1717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224</a:t>
              </a:r>
            </a:p>
          </p:txBody>
        </p:sp>
        <p:sp>
          <p:nvSpPr>
            <p:cNvPr id="108583" name="Oval 28"/>
            <p:cNvSpPr>
              <a:spLocks noChangeArrowheads="1"/>
            </p:cNvSpPr>
            <p:nvPr/>
          </p:nvSpPr>
          <p:spPr bwMode="auto">
            <a:xfrm>
              <a:off x="1169" y="1729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369</a:t>
              </a:r>
            </a:p>
          </p:txBody>
        </p:sp>
        <p:sp>
          <p:nvSpPr>
            <p:cNvPr id="108584" name="Oval 29"/>
            <p:cNvSpPr>
              <a:spLocks noChangeArrowheads="1"/>
            </p:cNvSpPr>
            <p:nvPr/>
          </p:nvSpPr>
          <p:spPr bwMode="auto">
            <a:xfrm>
              <a:off x="1217" y="172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47</a:t>
              </a:r>
            </a:p>
          </p:txBody>
        </p:sp>
        <p:sp>
          <p:nvSpPr>
            <p:cNvPr id="108585" name="Oval 30"/>
            <p:cNvSpPr>
              <a:spLocks noChangeArrowheads="1"/>
            </p:cNvSpPr>
            <p:nvPr/>
          </p:nvSpPr>
          <p:spPr bwMode="auto">
            <a:xfrm>
              <a:off x="1247" y="168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224</a:t>
              </a:r>
            </a:p>
          </p:txBody>
        </p:sp>
        <p:sp>
          <p:nvSpPr>
            <p:cNvPr id="108586" name="Oval 31"/>
            <p:cNvSpPr>
              <a:spLocks noChangeArrowheads="1"/>
            </p:cNvSpPr>
            <p:nvPr/>
          </p:nvSpPr>
          <p:spPr bwMode="auto">
            <a:xfrm>
              <a:off x="1277" y="165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99</a:t>
              </a:r>
            </a:p>
          </p:txBody>
        </p:sp>
        <p:sp>
          <p:nvSpPr>
            <p:cNvPr id="108587" name="Oval 32"/>
            <p:cNvSpPr>
              <a:spLocks noChangeArrowheads="1"/>
            </p:cNvSpPr>
            <p:nvPr/>
          </p:nvSpPr>
          <p:spPr bwMode="auto">
            <a:xfrm>
              <a:off x="1199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08588" name="Oval 33"/>
            <p:cNvSpPr>
              <a:spLocks noChangeArrowheads="1"/>
            </p:cNvSpPr>
            <p:nvPr/>
          </p:nvSpPr>
          <p:spPr bwMode="auto">
            <a:xfrm>
              <a:off x="1151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327</a:t>
              </a:r>
            </a:p>
          </p:txBody>
        </p:sp>
        <p:sp>
          <p:nvSpPr>
            <p:cNvPr id="108589" name="Oval 34"/>
            <p:cNvSpPr>
              <a:spLocks noChangeArrowheads="1"/>
            </p:cNvSpPr>
            <p:nvPr/>
          </p:nvSpPr>
          <p:spPr bwMode="auto">
            <a:xfrm>
              <a:off x="1121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08590" name="Oval 35"/>
            <p:cNvSpPr>
              <a:spLocks noChangeArrowheads="1"/>
            </p:cNvSpPr>
            <p:nvPr/>
          </p:nvSpPr>
          <p:spPr bwMode="auto">
            <a:xfrm>
              <a:off x="1175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74</a:t>
              </a:r>
            </a:p>
          </p:txBody>
        </p:sp>
        <p:sp>
          <p:nvSpPr>
            <p:cNvPr id="108591" name="Oval 36"/>
            <p:cNvSpPr>
              <a:spLocks noChangeArrowheads="1"/>
            </p:cNvSpPr>
            <p:nvPr/>
          </p:nvSpPr>
          <p:spPr bwMode="auto">
            <a:xfrm>
              <a:off x="1228" y="1644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453</a:t>
              </a:r>
            </a:p>
          </p:txBody>
        </p:sp>
        <p:grpSp>
          <p:nvGrpSpPr>
            <p:cNvPr id="108592" name="Group 37"/>
            <p:cNvGrpSpPr>
              <a:grpSpLocks/>
            </p:cNvGrpSpPr>
            <p:nvPr/>
          </p:nvGrpSpPr>
          <p:grpSpPr bwMode="auto">
            <a:xfrm>
              <a:off x="1383" y="1512"/>
              <a:ext cx="288" cy="275"/>
              <a:chOff x="336" y="1164"/>
              <a:chExt cx="2304" cy="2196"/>
            </a:xfrm>
          </p:grpSpPr>
          <p:sp>
            <p:nvSpPr>
              <p:cNvPr id="108625" name="Freeform 38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6" name="Freeform 39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7" name="Oval 40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593" name="Oval 41"/>
            <p:cNvSpPr>
              <a:spLocks noChangeArrowheads="1"/>
            </p:cNvSpPr>
            <p:nvPr/>
          </p:nvSpPr>
          <p:spPr bwMode="auto">
            <a:xfrm>
              <a:off x="1396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08594" name="Oval 42"/>
            <p:cNvSpPr>
              <a:spLocks noChangeArrowheads="1"/>
            </p:cNvSpPr>
            <p:nvPr/>
          </p:nvSpPr>
          <p:spPr bwMode="auto">
            <a:xfrm>
              <a:off x="1420" y="1680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147</a:t>
              </a:r>
            </a:p>
          </p:txBody>
        </p:sp>
        <p:sp>
          <p:nvSpPr>
            <p:cNvPr id="108595" name="Oval 43"/>
            <p:cNvSpPr>
              <a:spLocks noChangeArrowheads="1"/>
            </p:cNvSpPr>
            <p:nvPr/>
          </p:nvSpPr>
          <p:spPr bwMode="auto">
            <a:xfrm>
              <a:off x="1450" y="1717"/>
              <a:ext cx="47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201</a:t>
              </a:r>
            </a:p>
          </p:txBody>
        </p:sp>
        <p:sp>
          <p:nvSpPr>
            <p:cNvPr id="108596" name="Oval 44"/>
            <p:cNvSpPr>
              <a:spLocks noChangeArrowheads="1"/>
            </p:cNvSpPr>
            <p:nvPr/>
          </p:nvSpPr>
          <p:spPr bwMode="auto">
            <a:xfrm>
              <a:off x="1497" y="1729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7</a:t>
              </a:r>
            </a:p>
          </p:txBody>
        </p:sp>
        <p:sp>
          <p:nvSpPr>
            <p:cNvPr id="108597" name="Oval 45"/>
            <p:cNvSpPr>
              <a:spLocks noChangeArrowheads="1"/>
            </p:cNvSpPr>
            <p:nvPr/>
          </p:nvSpPr>
          <p:spPr bwMode="auto">
            <a:xfrm>
              <a:off x="1545" y="1723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37</a:t>
              </a:r>
            </a:p>
          </p:txBody>
        </p:sp>
        <p:sp>
          <p:nvSpPr>
            <p:cNvPr id="108598" name="Oval 46"/>
            <p:cNvSpPr>
              <a:spLocks noChangeArrowheads="1"/>
            </p:cNvSpPr>
            <p:nvPr/>
          </p:nvSpPr>
          <p:spPr bwMode="auto">
            <a:xfrm>
              <a:off x="1575" y="1686"/>
              <a:ext cx="49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111</a:t>
              </a:r>
            </a:p>
          </p:txBody>
        </p:sp>
        <p:sp>
          <p:nvSpPr>
            <p:cNvPr id="108599" name="Oval 47"/>
            <p:cNvSpPr>
              <a:spLocks noChangeArrowheads="1"/>
            </p:cNvSpPr>
            <p:nvPr/>
          </p:nvSpPr>
          <p:spPr bwMode="auto">
            <a:xfrm>
              <a:off x="1605" y="1650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37</a:t>
              </a:r>
            </a:p>
          </p:txBody>
        </p:sp>
        <p:sp>
          <p:nvSpPr>
            <p:cNvPr id="108600" name="Oval 48"/>
            <p:cNvSpPr>
              <a:spLocks noChangeArrowheads="1"/>
            </p:cNvSpPr>
            <p:nvPr/>
          </p:nvSpPr>
          <p:spPr bwMode="auto">
            <a:xfrm>
              <a:off x="1527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08601" name="Oval 49"/>
            <p:cNvSpPr>
              <a:spLocks noChangeArrowheads="1"/>
            </p:cNvSpPr>
            <p:nvPr/>
          </p:nvSpPr>
          <p:spPr bwMode="auto">
            <a:xfrm>
              <a:off x="1480" y="1680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38</a:t>
              </a:r>
            </a:p>
          </p:txBody>
        </p:sp>
        <p:sp>
          <p:nvSpPr>
            <p:cNvPr id="108602" name="Oval 50"/>
            <p:cNvSpPr>
              <a:spLocks noChangeArrowheads="1"/>
            </p:cNvSpPr>
            <p:nvPr/>
          </p:nvSpPr>
          <p:spPr bwMode="auto">
            <a:xfrm>
              <a:off x="1450" y="1644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7</a:t>
              </a:r>
            </a:p>
          </p:txBody>
        </p:sp>
        <p:sp>
          <p:nvSpPr>
            <p:cNvPr id="108603" name="Oval 51"/>
            <p:cNvSpPr>
              <a:spLocks noChangeArrowheads="1"/>
            </p:cNvSpPr>
            <p:nvPr/>
          </p:nvSpPr>
          <p:spPr bwMode="auto">
            <a:xfrm>
              <a:off x="1504" y="1639"/>
              <a:ext cx="47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520</a:t>
              </a:r>
            </a:p>
          </p:txBody>
        </p:sp>
        <p:sp>
          <p:nvSpPr>
            <p:cNvPr id="108604" name="Oval 52"/>
            <p:cNvSpPr>
              <a:spLocks noChangeArrowheads="1"/>
            </p:cNvSpPr>
            <p:nvPr/>
          </p:nvSpPr>
          <p:spPr bwMode="auto">
            <a:xfrm>
              <a:off x="1557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453</a:t>
              </a:r>
            </a:p>
          </p:txBody>
        </p:sp>
        <p:grpSp>
          <p:nvGrpSpPr>
            <p:cNvPr id="108605" name="Group 53"/>
            <p:cNvGrpSpPr>
              <a:grpSpLocks/>
            </p:cNvGrpSpPr>
            <p:nvPr/>
          </p:nvGrpSpPr>
          <p:grpSpPr bwMode="auto">
            <a:xfrm>
              <a:off x="1939" y="1512"/>
              <a:ext cx="287" cy="275"/>
              <a:chOff x="336" y="1164"/>
              <a:chExt cx="2304" cy="2196"/>
            </a:xfrm>
          </p:grpSpPr>
          <p:sp>
            <p:nvSpPr>
              <p:cNvPr id="108622" name="Freeform 54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3" name="Freeform 55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4" name="Oval 56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606" name="Oval 57"/>
            <p:cNvSpPr>
              <a:spLocks noChangeArrowheads="1"/>
            </p:cNvSpPr>
            <p:nvPr/>
          </p:nvSpPr>
          <p:spPr bwMode="auto">
            <a:xfrm>
              <a:off x="1951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91</a:t>
              </a:r>
            </a:p>
          </p:txBody>
        </p:sp>
        <p:sp>
          <p:nvSpPr>
            <p:cNvPr id="108607" name="Oval 58"/>
            <p:cNvSpPr>
              <a:spLocks noChangeArrowheads="1"/>
            </p:cNvSpPr>
            <p:nvPr/>
          </p:nvSpPr>
          <p:spPr bwMode="auto">
            <a:xfrm>
              <a:off x="1975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127</a:t>
              </a:r>
            </a:p>
          </p:txBody>
        </p:sp>
        <p:sp>
          <p:nvSpPr>
            <p:cNvPr id="108608" name="Oval 59"/>
            <p:cNvSpPr>
              <a:spLocks noChangeArrowheads="1"/>
            </p:cNvSpPr>
            <p:nvPr/>
          </p:nvSpPr>
          <p:spPr bwMode="auto">
            <a:xfrm>
              <a:off x="2004" y="1717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24</a:t>
              </a:r>
            </a:p>
          </p:txBody>
        </p:sp>
        <p:sp>
          <p:nvSpPr>
            <p:cNvPr id="108609" name="Oval 60"/>
            <p:cNvSpPr>
              <a:spLocks noChangeArrowheads="1"/>
            </p:cNvSpPr>
            <p:nvPr/>
          </p:nvSpPr>
          <p:spPr bwMode="auto">
            <a:xfrm>
              <a:off x="2053" y="1729"/>
              <a:ext cx="47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69</a:t>
              </a:r>
            </a:p>
          </p:txBody>
        </p:sp>
        <p:sp>
          <p:nvSpPr>
            <p:cNvPr id="108610" name="Oval 61"/>
            <p:cNvSpPr>
              <a:spLocks noChangeArrowheads="1"/>
            </p:cNvSpPr>
            <p:nvPr/>
          </p:nvSpPr>
          <p:spPr bwMode="auto">
            <a:xfrm>
              <a:off x="2100" y="172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477</a:t>
              </a:r>
            </a:p>
          </p:txBody>
        </p:sp>
        <p:sp>
          <p:nvSpPr>
            <p:cNvPr id="108611" name="Oval 62"/>
            <p:cNvSpPr>
              <a:spLocks noChangeArrowheads="1"/>
            </p:cNvSpPr>
            <p:nvPr/>
          </p:nvSpPr>
          <p:spPr bwMode="auto">
            <a:xfrm>
              <a:off x="2130" y="168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203</a:t>
              </a:r>
            </a:p>
          </p:txBody>
        </p:sp>
        <p:sp>
          <p:nvSpPr>
            <p:cNvPr id="108612" name="Oval 63"/>
            <p:cNvSpPr>
              <a:spLocks noChangeArrowheads="1"/>
            </p:cNvSpPr>
            <p:nvPr/>
          </p:nvSpPr>
          <p:spPr bwMode="auto">
            <a:xfrm>
              <a:off x="2160" y="165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515</a:t>
              </a:r>
            </a:p>
          </p:txBody>
        </p:sp>
        <p:sp>
          <p:nvSpPr>
            <p:cNvPr id="108613" name="Oval 64"/>
            <p:cNvSpPr>
              <a:spLocks noChangeArrowheads="1"/>
            </p:cNvSpPr>
            <p:nvPr/>
          </p:nvSpPr>
          <p:spPr bwMode="auto">
            <a:xfrm>
              <a:off x="2083" y="1680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101</a:t>
              </a:r>
            </a:p>
          </p:txBody>
        </p:sp>
        <p:sp>
          <p:nvSpPr>
            <p:cNvPr id="108614" name="Oval 65"/>
            <p:cNvSpPr>
              <a:spLocks noChangeArrowheads="1"/>
            </p:cNvSpPr>
            <p:nvPr/>
          </p:nvSpPr>
          <p:spPr bwMode="auto">
            <a:xfrm>
              <a:off x="2034" y="1680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27</a:t>
              </a:r>
            </a:p>
          </p:txBody>
        </p:sp>
        <p:sp>
          <p:nvSpPr>
            <p:cNvPr id="108615" name="Oval 66"/>
            <p:cNvSpPr>
              <a:spLocks noChangeArrowheads="1"/>
            </p:cNvSpPr>
            <p:nvPr/>
          </p:nvSpPr>
          <p:spPr bwMode="auto">
            <a:xfrm>
              <a:off x="2004" y="1644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411</a:t>
              </a:r>
            </a:p>
          </p:txBody>
        </p:sp>
        <p:sp>
          <p:nvSpPr>
            <p:cNvPr id="108616" name="Oval 67"/>
            <p:cNvSpPr>
              <a:spLocks noChangeArrowheads="1"/>
            </p:cNvSpPr>
            <p:nvPr/>
          </p:nvSpPr>
          <p:spPr bwMode="auto">
            <a:xfrm>
              <a:off x="2058" y="1639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501</a:t>
              </a:r>
            </a:p>
          </p:txBody>
        </p:sp>
        <p:sp>
          <p:nvSpPr>
            <p:cNvPr id="108617" name="Oval 68"/>
            <p:cNvSpPr>
              <a:spLocks noChangeArrowheads="1"/>
            </p:cNvSpPr>
            <p:nvPr/>
          </p:nvSpPr>
          <p:spPr bwMode="auto">
            <a:xfrm>
              <a:off x="2112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502</a:t>
              </a:r>
            </a:p>
          </p:txBody>
        </p:sp>
        <p:sp>
          <p:nvSpPr>
            <p:cNvPr id="108618" name="Oval 69"/>
            <p:cNvSpPr>
              <a:spLocks noChangeAspect="1" noChangeArrowheads="1"/>
            </p:cNvSpPr>
            <p:nvPr/>
          </p:nvSpPr>
          <p:spPr bwMode="auto">
            <a:xfrm>
              <a:off x="1692" y="1628"/>
              <a:ext cx="32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19" name="Oval 70"/>
            <p:cNvSpPr>
              <a:spLocks noChangeAspect="1" noChangeArrowheads="1"/>
            </p:cNvSpPr>
            <p:nvPr/>
          </p:nvSpPr>
          <p:spPr bwMode="auto">
            <a:xfrm>
              <a:off x="1754" y="1628"/>
              <a:ext cx="31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20" name="Oval 71"/>
            <p:cNvSpPr>
              <a:spLocks noChangeAspect="1" noChangeArrowheads="1"/>
            </p:cNvSpPr>
            <p:nvPr/>
          </p:nvSpPr>
          <p:spPr bwMode="auto">
            <a:xfrm>
              <a:off x="1815" y="1628"/>
              <a:ext cx="32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21" name="Oval 72"/>
            <p:cNvSpPr>
              <a:spLocks noChangeAspect="1" noChangeArrowheads="1"/>
            </p:cNvSpPr>
            <p:nvPr/>
          </p:nvSpPr>
          <p:spPr bwMode="auto">
            <a:xfrm>
              <a:off x="1877" y="1628"/>
              <a:ext cx="32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8550" name="Picture 73" descr="spegmcl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9863" y="1227138"/>
            <a:ext cx="48720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Line 74"/>
          <p:cNvSpPr>
            <a:spLocks noChangeShapeType="1"/>
          </p:cNvSpPr>
          <p:nvPr/>
        </p:nvSpPr>
        <p:spPr bwMode="auto">
          <a:xfrm flipH="1" flipV="1">
            <a:off x="1219200" y="2181225"/>
            <a:ext cx="66675" cy="295275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Line 75"/>
          <p:cNvSpPr>
            <a:spLocks noChangeShapeType="1"/>
          </p:cNvSpPr>
          <p:nvPr/>
        </p:nvSpPr>
        <p:spPr bwMode="auto">
          <a:xfrm flipH="1" flipV="1">
            <a:off x="1819275" y="2209800"/>
            <a:ext cx="85725" cy="314325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Line 76"/>
          <p:cNvSpPr>
            <a:spLocks noChangeShapeType="1"/>
          </p:cNvSpPr>
          <p:nvPr/>
        </p:nvSpPr>
        <p:spPr bwMode="auto">
          <a:xfrm flipV="1">
            <a:off x="2419350" y="2181225"/>
            <a:ext cx="38100" cy="28575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4" name="Line 77"/>
          <p:cNvSpPr>
            <a:spLocks noChangeShapeType="1"/>
          </p:cNvSpPr>
          <p:nvPr/>
        </p:nvSpPr>
        <p:spPr bwMode="auto">
          <a:xfrm flipV="1">
            <a:off x="3295650" y="2247900"/>
            <a:ext cx="9525" cy="22860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5" name="Rectangle 78"/>
          <p:cNvSpPr>
            <a:spLocks noChangeArrowheads="1"/>
          </p:cNvSpPr>
          <p:nvPr/>
        </p:nvSpPr>
        <p:spPr bwMode="auto">
          <a:xfrm>
            <a:off x="4591050" y="1276350"/>
            <a:ext cx="174625" cy="104775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8556" name="Picture 79" descr="patch1"/>
          <p:cNvPicPr>
            <a:picLocks noChangeArrowheads="1"/>
          </p:cNvPicPr>
          <p:nvPr/>
        </p:nvPicPr>
        <p:blipFill>
          <a:blip r:embed="rId4"/>
          <a:srcRect l="28000" t="6400" r="10400" b="10667"/>
          <a:stretch>
            <a:fillRect/>
          </a:stretch>
        </p:blipFill>
        <p:spPr bwMode="auto">
          <a:xfrm>
            <a:off x="1158875" y="1116013"/>
            <a:ext cx="1365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7" name="Picture 80" descr="patch2"/>
          <p:cNvPicPr>
            <a:picLocks noChangeArrowheads="1"/>
          </p:cNvPicPr>
          <p:nvPr/>
        </p:nvPicPr>
        <p:blipFill>
          <a:blip r:embed="rId5"/>
          <a:srcRect l="12801" t="6400" r="9599" b="10667"/>
          <a:stretch>
            <a:fillRect/>
          </a:stretch>
        </p:blipFill>
        <p:spPr bwMode="auto">
          <a:xfrm>
            <a:off x="1762125" y="1116013"/>
            <a:ext cx="1365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8" name="Picture 81" descr="patch3"/>
          <p:cNvPicPr>
            <a:picLocks noChangeArrowheads="1"/>
          </p:cNvPicPr>
          <p:nvPr/>
        </p:nvPicPr>
        <p:blipFill>
          <a:blip r:embed="rId6"/>
          <a:srcRect l="12801" t="6400" r="9599" b="10667"/>
          <a:stretch>
            <a:fillRect/>
          </a:stretch>
        </p:blipFill>
        <p:spPr bwMode="auto">
          <a:xfrm>
            <a:off x="2387600" y="1116013"/>
            <a:ext cx="1365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9" name="Picture 82" descr="patch4"/>
          <p:cNvPicPr>
            <a:picLocks noChangeArrowheads="1"/>
          </p:cNvPicPr>
          <p:nvPr/>
        </p:nvPicPr>
        <p:blipFill>
          <a:blip r:embed="rId7"/>
          <a:srcRect l="12801" t="6400" r="9599" b="10667"/>
          <a:stretch>
            <a:fillRect/>
          </a:stretch>
        </p:blipFill>
        <p:spPr bwMode="auto">
          <a:xfrm>
            <a:off x="3254375" y="1116013"/>
            <a:ext cx="1365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60" name="Freeform 83"/>
          <p:cNvSpPr>
            <a:spLocks/>
          </p:cNvSpPr>
          <p:nvPr/>
        </p:nvSpPr>
        <p:spPr bwMode="auto">
          <a:xfrm>
            <a:off x="1228725" y="798513"/>
            <a:ext cx="3409950" cy="496887"/>
          </a:xfrm>
          <a:custGeom>
            <a:avLst/>
            <a:gdLst>
              <a:gd name="T0" fmla="*/ 0 w 2148"/>
              <a:gd name="T1" fmla="*/ 315912 h 313"/>
              <a:gd name="T2" fmla="*/ 1076325 w 2148"/>
              <a:gd name="T3" fmla="*/ 30162 h 313"/>
              <a:gd name="T4" fmla="*/ 3409950 w 2148"/>
              <a:gd name="T5" fmla="*/ 496887 h 313"/>
              <a:gd name="T6" fmla="*/ 0 60000 65536"/>
              <a:gd name="T7" fmla="*/ 0 60000 65536"/>
              <a:gd name="T8" fmla="*/ 0 60000 65536"/>
              <a:gd name="T9" fmla="*/ 0 w 2148"/>
              <a:gd name="T10" fmla="*/ 0 h 313"/>
              <a:gd name="T11" fmla="*/ 2148 w 2148"/>
              <a:gd name="T12" fmla="*/ 313 h 3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" h="313">
                <a:moveTo>
                  <a:pt x="0" y="199"/>
                </a:moveTo>
                <a:cubicBezTo>
                  <a:pt x="160" y="99"/>
                  <a:pt x="320" y="0"/>
                  <a:pt x="678" y="19"/>
                </a:cubicBezTo>
                <a:cubicBezTo>
                  <a:pt x="1036" y="38"/>
                  <a:pt x="1592" y="175"/>
                  <a:pt x="2148" y="313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Freeform 84"/>
          <p:cNvSpPr>
            <a:spLocks/>
          </p:cNvSpPr>
          <p:nvPr/>
        </p:nvSpPr>
        <p:spPr bwMode="auto">
          <a:xfrm>
            <a:off x="1828800" y="830263"/>
            <a:ext cx="2762250" cy="493712"/>
          </a:xfrm>
          <a:custGeom>
            <a:avLst/>
            <a:gdLst>
              <a:gd name="T0" fmla="*/ 0 w 1740"/>
              <a:gd name="T1" fmla="*/ 331787 h 311"/>
              <a:gd name="T2" fmla="*/ 495300 w 1740"/>
              <a:gd name="T3" fmla="*/ 26987 h 311"/>
              <a:gd name="T4" fmla="*/ 2762250 w 1740"/>
              <a:gd name="T5" fmla="*/ 493712 h 311"/>
              <a:gd name="T6" fmla="*/ 0 60000 65536"/>
              <a:gd name="T7" fmla="*/ 0 60000 65536"/>
              <a:gd name="T8" fmla="*/ 0 60000 65536"/>
              <a:gd name="T9" fmla="*/ 0 w 1740"/>
              <a:gd name="T10" fmla="*/ 0 h 311"/>
              <a:gd name="T11" fmla="*/ 1740 w 1740"/>
              <a:gd name="T12" fmla="*/ 311 h 3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0" h="311">
                <a:moveTo>
                  <a:pt x="0" y="209"/>
                </a:moveTo>
                <a:cubicBezTo>
                  <a:pt x="11" y="104"/>
                  <a:pt x="22" y="0"/>
                  <a:pt x="312" y="17"/>
                </a:cubicBezTo>
                <a:cubicBezTo>
                  <a:pt x="602" y="34"/>
                  <a:pt x="1171" y="172"/>
                  <a:pt x="1740" y="311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2" name="Freeform 85"/>
          <p:cNvSpPr>
            <a:spLocks/>
          </p:cNvSpPr>
          <p:nvPr/>
        </p:nvSpPr>
        <p:spPr bwMode="auto">
          <a:xfrm>
            <a:off x="2333625" y="920750"/>
            <a:ext cx="2247900" cy="450850"/>
          </a:xfrm>
          <a:custGeom>
            <a:avLst/>
            <a:gdLst>
              <a:gd name="T0" fmla="*/ 133350 w 1416"/>
              <a:gd name="T1" fmla="*/ 203200 h 284"/>
              <a:gd name="T2" fmla="*/ 352425 w 1416"/>
              <a:gd name="T3" fmla="*/ 41275 h 284"/>
              <a:gd name="T4" fmla="*/ 2247900 w 1416"/>
              <a:gd name="T5" fmla="*/ 450850 h 284"/>
              <a:gd name="T6" fmla="*/ 0 60000 65536"/>
              <a:gd name="T7" fmla="*/ 0 60000 65536"/>
              <a:gd name="T8" fmla="*/ 0 60000 65536"/>
              <a:gd name="T9" fmla="*/ 0 w 1416"/>
              <a:gd name="T10" fmla="*/ 0 h 284"/>
              <a:gd name="T11" fmla="*/ 1416 w 1416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6" h="284">
                <a:moveTo>
                  <a:pt x="84" y="128"/>
                </a:moveTo>
                <a:cubicBezTo>
                  <a:pt x="42" y="64"/>
                  <a:pt x="0" y="0"/>
                  <a:pt x="222" y="26"/>
                </a:cubicBezTo>
                <a:cubicBezTo>
                  <a:pt x="444" y="52"/>
                  <a:pt x="930" y="168"/>
                  <a:pt x="1416" y="284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3" name="Freeform 86"/>
          <p:cNvSpPr>
            <a:spLocks/>
          </p:cNvSpPr>
          <p:nvPr/>
        </p:nvSpPr>
        <p:spPr bwMode="auto">
          <a:xfrm>
            <a:off x="3371850" y="1228725"/>
            <a:ext cx="1209675" cy="257175"/>
          </a:xfrm>
          <a:custGeom>
            <a:avLst/>
            <a:gdLst>
              <a:gd name="T0" fmla="*/ 0 w 762"/>
              <a:gd name="T1" fmla="*/ 0 h 162"/>
              <a:gd name="T2" fmla="*/ 1209675 w 762"/>
              <a:gd name="T3" fmla="*/ 257175 h 162"/>
              <a:gd name="T4" fmla="*/ 0 60000 65536"/>
              <a:gd name="T5" fmla="*/ 0 60000 65536"/>
              <a:gd name="T6" fmla="*/ 0 w 762"/>
              <a:gd name="T7" fmla="*/ 0 h 162"/>
              <a:gd name="T8" fmla="*/ 762 w 762"/>
              <a:gd name="T9" fmla="*/ 162 h 1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2" h="162">
                <a:moveTo>
                  <a:pt x="0" y="0"/>
                </a:moveTo>
                <a:cubicBezTo>
                  <a:pt x="0" y="0"/>
                  <a:pt x="381" y="81"/>
                  <a:pt x="762" y="162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Date Placeholder 8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62EC0-C415-41D0-B800-D2998E950D3D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79450"/>
          </a:xfrm>
        </p:spPr>
        <p:txBody>
          <a:bodyPr/>
          <a:lstStyle/>
          <a:p>
            <a:pPr eaLnBrk="1" hangingPunct="1"/>
            <a:r>
              <a:rPr lang="en-US" sz="3800" smtClean="0"/>
              <a:t>Shift Invariance in one Dimension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97213"/>
            <a:ext cx="8089900" cy="3529012"/>
          </a:xfrm>
        </p:spPr>
        <p:txBody>
          <a:bodyPr/>
          <a:lstStyle/>
          <a:p>
            <a:pPr eaLnBrk="1" hangingPunct="1"/>
            <a:r>
              <a:rPr lang="en-US" smtClean="0"/>
              <a:t>The process is </a:t>
            </a:r>
            <a:r>
              <a:rPr lang="en-US" i="1" smtClean="0"/>
              <a:t>shift-invariant </a:t>
            </a:r>
            <a:r>
              <a:rPr lang="en-US" smtClean="0"/>
              <a:t>because the probability of drawing a shift P(T|Z) does not affect the probability of selecting urn Z</a:t>
            </a:r>
          </a:p>
          <a:p>
            <a:pPr lvl="4" eaLnBrk="1" hangingPunct="1"/>
            <a:endParaRPr lang="en-US" smtClean="0"/>
          </a:p>
          <a:p>
            <a:pPr eaLnBrk="1" hangingPunct="1"/>
            <a:r>
              <a:rPr lang="en-US" smtClean="0"/>
              <a:t>Every location in the spectrogram has contributions from every urn patch</a:t>
            </a:r>
          </a:p>
        </p:txBody>
      </p:sp>
      <p:grpSp>
        <p:nvGrpSpPr>
          <p:cNvPr id="109573" name="Group 4"/>
          <p:cNvGrpSpPr>
            <a:grpSpLocks/>
          </p:cNvGrpSpPr>
          <p:nvPr/>
        </p:nvGrpSpPr>
        <p:grpSpPr bwMode="auto">
          <a:xfrm>
            <a:off x="1152525" y="2400300"/>
            <a:ext cx="2381250" cy="436563"/>
            <a:chOff x="726" y="1512"/>
            <a:chExt cx="1500" cy="275"/>
          </a:xfrm>
        </p:grpSpPr>
        <p:grpSp>
          <p:nvGrpSpPr>
            <p:cNvPr id="109590" name="Group 5"/>
            <p:cNvGrpSpPr>
              <a:grpSpLocks/>
            </p:cNvGrpSpPr>
            <p:nvPr/>
          </p:nvGrpSpPr>
          <p:grpSpPr bwMode="auto">
            <a:xfrm>
              <a:off x="726" y="1512"/>
              <a:ext cx="287" cy="275"/>
              <a:chOff x="336" y="1164"/>
              <a:chExt cx="2304" cy="2196"/>
            </a:xfrm>
          </p:grpSpPr>
          <p:sp>
            <p:nvSpPr>
              <p:cNvPr id="109655" name="Freeform 6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56" name="Freeform 7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57" name="Oval 8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9591" name="Oval 9"/>
            <p:cNvSpPr>
              <a:spLocks noChangeArrowheads="1"/>
            </p:cNvSpPr>
            <p:nvPr/>
          </p:nvSpPr>
          <p:spPr bwMode="auto">
            <a:xfrm>
              <a:off x="738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09592" name="Oval 10"/>
            <p:cNvSpPr>
              <a:spLocks noChangeArrowheads="1"/>
            </p:cNvSpPr>
            <p:nvPr/>
          </p:nvSpPr>
          <p:spPr bwMode="auto">
            <a:xfrm>
              <a:off x="762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15</a:t>
              </a:r>
            </a:p>
          </p:txBody>
        </p:sp>
        <p:sp>
          <p:nvSpPr>
            <p:cNvPr id="109593" name="Oval 11"/>
            <p:cNvSpPr>
              <a:spLocks noChangeArrowheads="1"/>
            </p:cNvSpPr>
            <p:nvPr/>
          </p:nvSpPr>
          <p:spPr bwMode="auto">
            <a:xfrm>
              <a:off x="792" y="1717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8</a:t>
              </a:r>
            </a:p>
          </p:txBody>
        </p:sp>
        <p:sp>
          <p:nvSpPr>
            <p:cNvPr id="109594" name="Oval 12"/>
            <p:cNvSpPr>
              <a:spLocks noChangeArrowheads="1"/>
            </p:cNvSpPr>
            <p:nvPr/>
          </p:nvSpPr>
          <p:spPr bwMode="auto">
            <a:xfrm>
              <a:off x="840" y="1729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399</a:t>
              </a:r>
            </a:p>
          </p:txBody>
        </p:sp>
        <p:sp>
          <p:nvSpPr>
            <p:cNvPr id="109595" name="Oval 13"/>
            <p:cNvSpPr>
              <a:spLocks noChangeArrowheads="1"/>
            </p:cNvSpPr>
            <p:nvPr/>
          </p:nvSpPr>
          <p:spPr bwMode="auto">
            <a:xfrm>
              <a:off x="888" y="172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6</a:t>
              </a:r>
            </a:p>
          </p:txBody>
        </p:sp>
        <p:sp>
          <p:nvSpPr>
            <p:cNvPr id="109596" name="Oval 14"/>
            <p:cNvSpPr>
              <a:spLocks noChangeArrowheads="1"/>
            </p:cNvSpPr>
            <p:nvPr/>
          </p:nvSpPr>
          <p:spPr bwMode="auto">
            <a:xfrm>
              <a:off x="918" y="168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81</a:t>
              </a:r>
            </a:p>
          </p:txBody>
        </p:sp>
        <p:sp>
          <p:nvSpPr>
            <p:cNvPr id="109597" name="Oval 15"/>
            <p:cNvSpPr>
              <a:spLocks noChangeArrowheads="1"/>
            </p:cNvSpPr>
            <p:nvPr/>
          </p:nvSpPr>
          <p:spPr bwMode="auto">
            <a:xfrm>
              <a:off x="948" y="165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444</a:t>
              </a:r>
            </a:p>
          </p:txBody>
        </p:sp>
        <p:sp>
          <p:nvSpPr>
            <p:cNvPr id="109598" name="Oval 16"/>
            <p:cNvSpPr>
              <a:spLocks noChangeArrowheads="1"/>
            </p:cNvSpPr>
            <p:nvPr/>
          </p:nvSpPr>
          <p:spPr bwMode="auto">
            <a:xfrm>
              <a:off x="870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81</a:t>
              </a:r>
            </a:p>
          </p:txBody>
        </p:sp>
        <p:sp>
          <p:nvSpPr>
            <p:cNvPr id="109599" name="Oval 17"/>
            <p:cNvSpPr>
              <a:spLocks noChangeArrowheads="1"/>
            </p:cNvSpPr>
            <p:nvPr/>
          </p:nvSpPr>
          <p:spPr bwMode="auto">
            <a:xfrm>
              <a:off x="822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164</a:t>
              </a:r>
            </a:p>
          </p:txBody>
        </p:sp>
        <p:sp>
          <p:nvSpPr>
            <p:cNvPr id="109600" name="Oval 18"/>
            <p:cNvSpPr>
              <a:spLocks noChangeArrowheads="1"/>
            </p:cNvSpPr>
            <p:nvPr/>
          </p:nvSpPr>
          <p:spPr bwMode="auto">
            <a:xfrm>
              <a:off x="792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09601" name="Oval 19"/>
            <p:cNvSpPr>
              <a:spLocks noChangeArrowheads="1"/>
            </p:cNvSpPr>
            <p:nvPr/>
          </p:nvSpPr>
          <p:spPr bwMode="auto">
            <a:xfrm>
              <a:off x="845" y="1639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09602" name="Oval 20"/>
            <p:cNvSpPr>
              <a:spLocks noChangeArrowheads="1"/>
            </p:cNvSpPr>
            <p:nvPr/>
          </p:nvSpPr>
          <p:spPr bwMode="auto">
            <a:xfrm>
              <a:off x="899" y="1644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98</a:t>
              </a:r>
            </a:p>
          </p:txBody>
        </p:sp>
        <p:grpSp>
          <p:nvGrpSpPr>
            <p:cNvPr id="109603" name="Group 21"/>
            <p:cNvGrpSpPr>
              <a:grpSpLocks/>
            </p:cNvGrpSpPr>
            <p:nvPr/>
          </p:nvGrpSpPr>
          <p:grpSpPr bwMode="auto">
            <a:xfrm>
              <a:off x="1055" y="1512"/>
              <a:ext cx="287" cy="275"/>
              <a:chOff x="336" y="1164"/>
              <a:chExt cx="2304" cy="2196"/>
            </a:xfrm>
          </p:grpSpPr>
          <p:sp>
            <p:nvSpPr>
              <p:cNvPr id="109652" name="Freeform 22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53" name="Freeform 23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54" name="Oval 24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9604" name="Oval 25"/>
            <p:cNvSpPr>
              <a:spLocks noChangeArrowheads="1"/>
            </p:cNvSpPr>
            <p:nvPr/>
          </p:nvSpPr>
          <p:spPr bwMode="auto">
            <a:xfrm>
              <a:off x="1067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09605" name="Oval 26"/>
            <p:cNvSpPr>
              <a:spLocks noChangeArrowheads="1"/>
            </p:cNvSpPr>
            <p:nvPr/>
          </p:nvSpPr>
          <p:spPr bwMode="auto">
            <a:xfrm>
              <a:off x="1091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147</a:t>
              </a:r>
            </a:p>
          </p:txBody>
        </p:sp>
        <p:sp>
          <p:nvSpPr>
            <p:cNvPr id="109606" name="Oval 27"/>
            <p:cNvSpPr>
              <a:spLocks noChangeArrowheads="1"/>
            </p:cNvSpPr>
            <p:nvPr/>
          </p:nvSpPr>
          <p:spPr bwMode="auto">
            <a:xfrm>
              <a:off x="1121" y="1717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224</a:t>
              </a:r>
            </a:p>
          </p:txBody>
        </p:sp>
        <p:sp>
          <p:nvSpPr>
            <p:cNvPr id="109607" name="Oval 28"/>
            <p:cNvSpPr>
              <a:spLocks noChangeArrowheads="1"/>
            </p:cNvSpPr>
            <p:nvPr/>
          </p:nvSpPr>
          <p:spPr bwMode="auto">
            <a:xfrm>
              <a:off x="1169" y="1729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369</a:t>
              </a:r>
            </a:p>
          </p:txBody>
        </p:sp>
        <p:sp>
          <p:nvSpPr>
            <p:cNvPr id="109608" name="Oval 29"/>
            <p:cNvSpPr>
              <a:spLocks noChangeArrowheads="1"/>
            </p:cNvSpPr>
            <p:nvPr/>
          </p:nvSpPr>
          <p:spPr bwMode="auto">
            <a:xfrm>
              <a:off x="1217" y="172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47</a:t>
              </a:r>
            </a:p>
          </p:txBody>
        </p:sp>
        <p:sp>
          <p:nvSpPr>
            <p:cNvPr id="109609" name="Oval 30"/>
            <p:cNvSpPr>
              <a:spLocks noChangeArrowheads="1"/>
            </p:cNvSpPr>
            <p:nvPr/>
          </p:nvSpPr>
          <p:spPr bwMode="auto">
            <a:xfrm>
              <a:off x="1247" y="168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224</a:t>
              </a:r>
            </a:p>
          </p:txBody>
        </p:sp>
        <p:sp>
          <p:nvSpPr>
            <p:cNvPr id="109610" name="Oval 31"/>
            <p:cNvSpPr>
              <a:spLocks noChangeArrowheads="1"/>
            </p:cNvSpPr>
            <p:nvPr/>
          </p:nvSpPr>
          <p:spPr bwMode="auto">
            <a:xfrm>
              <a:off x="1277" y="165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99</a:t>
              </a:r>
            </a:p>
          </p:txBody>
        </p:sp>
        <p:sp>
          <p:nvSpPr>
            <p:cNvPr id="109611" name="Oval 32"/>
            <p:cNvSpPr>
              <a:spLocks noChangeArrowheads="1"/>
            </p:cNvSpPr>
            <p:nvPr/>
          </p:nvSpPr>
          <p:spPr bwMode="auto">
            <a:xfrm>
              <a:off x="1199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09612" name="Oval 33"/>
            <p:cNvSpPr>
              <a:spLocks noChangeArrowheads="1"/>
            </p:cNvSpPr>
            <p:nvPr/>
          </p:nvSpPr>
          <p:spPr bwMode="auto">
            <a:xfrm>
              <a:off x="1151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327</a:t>
              </a:r>
            </a:p>
          </p:txBody>
        </p:sp>
        <p:sp>
          <p:nvSpPr>
            <p:cNvPr id="109613" name="Oval 34"/>
            <p:cNvSpPr>
              <a:spLocks noChangeArrowheads="1"/>
            </p:cNvSpPr>
            <p:nvPr/>
          </p:nvSpPr>
          <p:spPr bwMode="auto">
            <a:xfrm>
              <a:off x="1121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09614" name="Oval 35"/>
            <p:cNvSpPr>
              <a:spLocks noChangeArrowheads="1"/>
            </p:cNvSpPr>
            <p:nvPr/>
          </p:nvSpPr>
          <p:spPr bwMode="auto">
            <a:xfrm>
              <a:off x="1175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74</a:t>
              </a:r>
            </a:p>
          </p:txBody>
        </p:sp>
        <p:sp>
          <p:nvSpPr>
            <p:cNvPr id="109615" name="Oval 36"/>
            <p:cNvSpPr>
              <a:spLocks noChangeArrowheads="1"/>
            </p:cNvSpPr>
            <p:nvPr/>
          </p:nvSpPr>
          <p:spPr bwMode="auto">
            <a:xfrm>
              <a:off x="1228" y="1644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453</a:t>
              </a:r>
            </a:p>
          </p:txBody>
        </p:sp>
        <p:grpSp>
          <p:nvGrpSpPr>
            <p:cNvPr id="109616" name="Group 37"/>
            <p:cNvGrpSpPr>
              <a:grpSpLocks/>
            </p:cNvGrpSpPr>
            <p:nvPr/>
          </p:nvGrpSpPr>
          <p:grpSpPr bwMode="auto">
            <a:xfrm>
              <a:off x="1383" y="1512"/>
              <a:ext cx="288" cy="275"/>
              <a:chOff x="336" y="1164"/>
              <a:chExt cx="2304" cy="2196"/>
            </a:xfrm>
          </p:grpSpPr>
          <p:sp>
            <p:nvSpPr>
              <p:cNvPr id="109649" name="Freeform 38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50" name="Freeform 39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51" name="Oval 40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9617" name="Oval 41"/>
            <p:cNvSpPr>
              <a:spLocks noChangeArrowheads="1"/>
            </p:cNvSpPr>
            <p:nvPr/>
          </p:nvSpPr>
          <p:spPr bwMode="auto">
            <a:xfrm>
              <a:off x="1396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09618" name="Oval 42"/>
            <p:cNvSpPr>
              <a:spLocks noChangeArrowheads="1"/>
            </p:cNvSpPr>
            <p:nvPr/>
          </p:nvSpPr>
          <p:spPr bwMode="auto">
            <a:xfrm>
              <a:off x="1420" y="1680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147</a:t>
              </a:r>
            </a:p>
          </p:txBody>
        </p:sp>
        <p:sp>
          <p:nvSpPr>
            <p:cNvPr id="109619" name="Oval 43"/>
            <p:cNvSpPr>
              <a:spLocks noChangeArrowheads="1"/>
            </p:cNvSpPr>
            <p:nvPr/>
          </p:nvSpPr>
          <p:spPr bwMode="auto">
            <a:xfrm>
              <a:off x="1450" y="1717"/>
              <a:ext cx="47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201</a:t>
              </a:r>
            </a:p>
          </p:txBody>
        </p:sp>
        <p:sp>
          <p:nvSpPr>
            <p:cNvPr id="109620" name="Oval 44"/>
            <p:cNvSpPr>
              <a:spLocks noChangeArrowheads="1"/>
            </p:cNvSpPr>
            <p:nvPr/>
          </p:nvSpPr>
          <p:spPr bwMode="auto">
            <a:xfrm>
              <a:off x="1497" y="1729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7</a:t>
              </a:r>
            </a:p>
          </p:txBody>
        </p:sp>
        <p:sp>
          <p:nvSpPr>
            <p:cNvPr id="109621" name="Oval 45"/>
            <p:cNvSpPr>
              <a:spLocks noChangeArrowheads="1"/>
            </p:cNvSpPr>
            <p:nvPr/>
          </p:nvSpPr>
          <p:spPr bwMode="auto">
            <a:xfrm>
              <a:off x="1545" y="1723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37</a:t>
              </a:r>
            </a:p>
          </p:txBody>
        </p:sp>
        <p:sp>
          <p:nvSpPr>
            <p:cNvPr id="109622" name="Oval 46"/>
            <p:cNvSpPr>
              <a:spLocks noChangeArrowheads="1"/>
            </p:cNvSpPr>
            <p:nvPr/>
          </p:nvSpPr>
          <p:spPr bwMode="auto">
            <a:xfrm>
              <a:off x="1575" y="1686"/>
              <a:ext cx="49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111</a:t>
              </a:r>
            </a:p>
          </p:txBody>
        </p:sp>
        <p:sp>
          <p:nvSpPr>
            <p:cNvPr id="109623" name="Oval 47"/>
            <p:cNvSpPr>
              <a:spLocks noChangeArrowheads="1"/>
            </p:cNvSpPr>
            <p:nvPr/>
          </p:nvSpPr>
          <p:spPr bwMode="auto">
            <a:xfrm>
              <a:off x="1605" y="1650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37</a:t>
              </a:r>
            </a:p>
          </p:txBody>
        </p:sp>
        <p:sp>
          <p:nvSpPr>
            <p:cNvPr id="109624" name="Oval 48"/>
            <p:cNvSpPr>
              <a:spLocks noChangeArrowheads="1"/>
            </p:cNvSpPr>
            <p:nvPr/>
          </p:nvSpPr>
          <p:spPr bwMode="auto">
            <a:xfrm>
              <a:off x="1527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09625" name="Oval 49"/>
            <p:cNvSpPr>
              <a:spLocks noChangeArrowheads="1"/>
            </p:cNvSpPr>
            <p:nvPr/>
          </p:nvSpPr>
          <p:spPr bwMode="auto">
            <a:xfrm>
              <a:off x="1480" y="1680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38</a:t>
              </a:r>
            </a:p>
          </p:txBody>
        </p:sp>
        <p:sp>
          <p:nvSpPr>
            <p:cNvPr id="109626" name="Oval 50"/>
            <p:cNvSpPr>
              <a:spLocks noChangeArrowheads="1"/>
            </p:cNvSpPr>
            <p:nvPr/>
          </p:nvSpPr>
          <p:spPr bwMode="auto">
            <a:xfrm>
              <a:off x="1450" y="1644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7</a:t>
              </a:r>
            </a:p>
          </p:txBody>
        </p:sp>
        <p:sp>
          <p:nvSpPr>
            <p:cNvPr id="109627" name="Oval 51"/>
            <p:cNvSpPr>
              <a:spLocks noChangeArrowheads="1"/>
            </p:cNvSpPr>
            <p:nvPr/>
          </p:nvSpPr>
          <p:spPr bwMode="auto">
            <a:xfrm>
              <a:off x="1504" y="1639"/>
              <a:ext cx="47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520</a:t>
              </a:r>
            </a:p>
          </p:txBody>
        </p:sp>
        <p:sp>
          <p:nvSpPr>
            <p:cNvPr id="109628" name="Oval 52"/>
            <p:cNvSpPr>
              <a:spLocks noChangeArrowheads="1"/>
            </p:cNvSpPr>
            <p:nvPr/>
          </p:nvSpPr>
          <p:spPr bwMode="auto">
            <a:xfrm>
              <a:off x="1557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453</a:t>
              </a:r>
            </a:p>
          </p:txBody>
        </p:sp>
        <p:grpSp>
          <p:nvGrpSpPr>
            <p:cNvPr id="109629" name="Group 53"/>
            <p:cNvGrpSpPr>
              <a:grpSpLocks/>
            </p:cNvGrpSpPr>
            <p:nvPr/>
          </p:nvGrpSpPr>
          <p:grpSpPr bwMode="auto">
            <a:xfrm>
              <a:off x="1939" y="1512"/>
              <a:ext cx="287" cy="275"/>
              <a:chOff x="336" y="1164"/>
              <a:chExt cx="2304" cy="2196"/>
            </a:xfrm>
          </p:grpSpPr>
          <p:sp>
            <p:nvSpPr>
              <p:cNvPr id="109646" name="Freeform 54"/>
              <p:cNvSpPr>
                <a:spLocks/>
              </p:cNvSpPr>
              <p:nvPr/>
            </p:nvSpPr>
            <p:spPr bwMode="auto">
              <a:xfrm>
                <a:off x="336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47" name="Freeform 55"/>
              <p:cNvSpPr>
                <a:spLocks/>
              </p:cNvSpPr>
              <p:nvPr/>
            </p:nvSpPr>
            <p:spPr bwMode="auto">
              <a:xfrm flipH="1">
                <a:off x="1408" y="1224"/>
                <a:ext cx="1232" cy="2136"/>
              </a:xfrm>
              <a:custGeom>
                <a:avLst/>
                <a:gdLst>
                  <a:gd name="T0" fmla="*/ 272 w 1232"/>
                  <a:gd name="T1" fmla="*/ 0 h 2136"/>
                  <a:gd name="T2" fmla="*/ 368 w 1232"/>
                  <a:gd name="T3" fmla="*/ 48 h 2136"/>
                  <a:gd name="T4" fmla="*/ 464 w 1232"/>
                  <a:gd name="T5" fmla="*/ 96 h 2136"/>
                  <a:gd name="T6" fmla="*/ 512 w 1232"/>
                  <a:gd name="T7" fmla="*/ 192 h 2136"/>
                  <a:gd name="T8" fmla="*/ 416 w 1232"/>
                  <a:gd name="T9" fmla="*/ 288 h 2136"/>
                  <a:gd name="T10" fmla="*/ 128 w 1232"/>
                  <a:gd name="T11" fmla="*/ 528 h 2136"/>
                  <a:gd name="T12" fmla="*/ 32 w 1232"/>
                  <a:gd name="T13" fmla="*/ 720 h 2136"/>
                  <a:gd name="T14" fmla="*/ 32 w 1232"/>
                  <a:gd name="T15" fmla="*/ 1056 h 2136"/>
                  <a:gd name="T16" fmla="*/ 224 w 1232"/>
                  <a:gd name="T17" fmla="*/ 1440 h 2136"/>
                  <a:gd name="T18" fmla="*/ 560 w 1232"/>
                  <a:gd name="T19" fmla="*/ 1872 h 2136"/>
                  <a:gd name="T20" fmla="*/ 560 w 1232"/>
                  <a:gd name="T21" fmla="*/ 1920 h 2136"/>
                  <a:gd name="T22" fmla="*/ 560 w 1232"/>
                  <a:gd name="T23" fmla="*/ 1968 h 2136"/>
                  <a:gd name="T24" fmla="*/ 944 w 1232"/>
                  <a:gd name="T25" fmla="*/ 2112 h 2136"/>
                  <a:gd name="T26" fmla="*/ 1232 w 1232"/>
                  <a:gd name="T27" fmla="*/ 2112 h 2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2"/>
                  <a:gd name="T43" fmla="*/ 0 h 2136"/>
                  <a:gd name="T44" fmla="*/ 1232 w 1232"/>
                  <a:gd name="T45" fmla="*/ 2136 h 2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2" h="2136">
                    <a:moveTo>
                      <a:pt x="272" y="0"/>
                    </a:moveTo>
                    <a:cubicBezTo>
                      <a:pt x="304" y="16"/>
                      <a:pt x="336" y="32"/>
                      <a:pt x="368" y="48"/>
                    </a:cubicBezTo>
                    <a:cubicBezTo>
                      <a:pt x="400" y="64"/>
                      <a:pt x="440" y="72"/>
                      <a:pt x="464" y="96"/>
                    </a:cubicBezTo>
                    <a:cubicBezTo>
                      <a:pt x="488" y="120"/>
                      <a:pt x="520" y="160"/>
                      <a:pt x="512" y="192"/>
                    </a:cubicBezTo>
                    <a:cubicBezTo>
                      <a:pt x="504" y="224"/>
                      <a:pt x="480" y="232"/>
                      <a:pt x="416" y="288"/>
                    </a:cubicBezTo>
                    <a:cubicBezTo>
                      <a:pt x="352" y="344"/>
                      <a:pt x="192" y="456"/>
                      <a:pt x="128" y="528"/>
                    </a:cubicBezTo>
                    <a:cubicBezTo>
                      <a:pt x="64" y="600"/>
                      <a:pt x="48" y="632"/>
                      <a:pt x="32" y="720"/>
                    </a:cubicBezTo>
                    <a:cubicBezTo>
                      <a:pt x="16" y="808"/>
                      <a:pt x="0" y="936"/>
                      <a:pt x="32" y="1056"/>
                    </a:cubicBezTo>
                    <a:cubicBezTo>
                      <a:pt x="64" y="1176"/>
                      <a:pt x="136" y="1304"/>
                      <a:pt x="224" y="1440"/>
                    </a:cubicBezTo>
                    <a:cubicBezTo>
                      <a:pt x="312" y="1576"/>
                      <a:pt x="504" y="1792"/>
                      <a:pt x="560" y="1872"/>
                    </a:cubicBezTo>
                    <a:cubicBezTo>
                      <a:pt x="616" y="1952"/>
                      <a:pt x="560" y="1904"/>
                      <a:pt x="560" y="1920"/>
                    </a:cubicBezTo>
                    <a:cubicBezTo>
                      <a:pt x="560" y="1936"/>
                      <a:pt x="496" y="1936"/>
                      <a:pt x="560" y="1968"/>
                    </a:cubicBezTo>
                    <a:cubicBezTo>
                      <a:pt x="624" y="2000"/>
                      <a:pt x="832" y="2088"/>
                      <a:pt x="944" y="2112"/>
                    </a:cubicBezTo>
                    <a:cubicBezTo>
                      <a:pt x="1056" y="2136"/>
                      <a:pt x="1144" y="2124"/>
                      <a:pt x="1232" y="2112"/>
                    </a:cubicBez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48" name="Oval 56"/>
              <p:cNvSpPr>
                <a:spLocks noChangeArrowheads="1"/>
              </p:cNvSpPr>
              <p:nvPr/>
            </p:nvSpPr>
            <p:spPr bwMode="auto">
              <a:xfrm>
                <a:off x="594" y="1164"/>
                <a:ext cx="177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9630" name="Oval 57"/>
            <p:cNvSpPr>
              <a:spLocks noChangeArrowheads="1"/>
            </p:cNvSpPr>
            <p:nvPr/>
          </p:nvSpPr>
          <p:spPr bwMode="auto">
            <a:xfrm>
              <a:off x="1951" y="163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91</a:t>
              </a:r>
            </a:p>
          </p:txBody>
        </p:sp>
        <p:sp>
          <p:nvSpPr>
            <p:cNvPr id="109631" name="Oval 58"/>
            <p:cNvSpPr>
              <a:spLocks noChangeArrowheads="1"/>
            </p:cNvSpPr>
            <p:nvPr/>
          </p:nvSpPr>
          <p:spPr bwMode="auto">
            <a:xfrm>
              <a:off x="1975" y="168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127</a:t>
              </a:r>
            </a:p>
          </p:txBody>
        </p:sp>
        <p:sp>
          <p:nvSpPr>
            <p:cNvPr id="109632" name="Oval 59"/>
            <p:cNvSpPr>
              <a:spLocks noChangeArrowheads="1"/>
            </p:cNvSpPr>
            <p:nvPr/>
          </p:nvSpPr>
          <p:spPr bwMode="auto">
            <a:xfrm>
              <a:off x="2004" y="1717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24</a:t>
              </a:r>
            </a:p>
          </p:txBody>
        </p:sp>
        <p:sp>
          <p:nvSpPr>
            <p:cNvPr id="109633" name="Oval 60"/>
            <p:cNvSpPr>
              <a:spLocks noChangeArrowheads="1"/>
            </p:cNvSpPr>
            <p:nvPr/>
          </p:nvSpPr>
          <p:spPr bwMode="auto">
            <a:xfrm>
              <a:off x="2053" y="1729"/>
              <a:ext cx="47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69</a:t>
              </a:r>
            </a:p>
          </p:txBody>
        </p:sp>
        <p:sp>
          <p:nvSpPr>
            <p:cNvPr id="109634" name="Oval 61"/>
            <p:cNvSpPr>
              <a:spLocks noChangeArrowheads="1"/>
            </p:cNvSpPr>
            <p:nvPr/>
          </p:nvSpPr>
          <p:spPr bwMode="auto">
            <a:xfrm>
              <a:off x="2100" y="172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477</a:t>
              </a:r>
            </a:p>
          </p:txBody>
        </p:sp>
        <p:sp>
          <p:nvSpPr>
            <p:cNvPr id="109635" name="Oval 62"/>
            <p:cNvSpPr>
              <a:spLocks noChangeArrowheads="1"/>
            </p:cNvSpPr>
            <p:nvPr/>
          </p:nvSpPr>
          <p:spPr bwMode="auto">
            <a:xfrm>
              <a:off x="2130" y="168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203</a:t>
              </a:r>
            </a:p>
          </p:txBody>
        </p:sp>
        <p:sp>
          <p:nvSpPr>
            <p:cNvPr id="109636" name="Oval 63"/>
            <p:cNvSpPr>
              <a:spLocks noChangeArrowheads="1"/>
            </p:cNvSpPr>
            <p:nvPr/>
          </p:nvSpPr>
          <p:spPr bwMode="auto">
            <a:xfrm>
              <a:off x="2160" y="1650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515</a:t>
              </a:r>
            </a:p>
          </p:txBody>
        </p:sp>
        <p:sp>
          <p:nvSpPr>
            <p:cNvPr id="109637" name="Oval 64"/>
            <p:cNvSpPr>
              <a:spLocks noChangeArrowheads="1"/>
            </p:cNvSpPr>
            <p:nvPr/>
          </p:nvSpPr>
          <p:spPr bwMode="auto">
            <a:xfrm>
              <a:off x="2083" y="1680"/>
              <a:ext cx="47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101</a:t>
              </a:r>
            </a:p>
          </p:txBody>
        </p:sp>
        <p:sp>
          <p:nvSpPr>
            <p:cNvPr id="109638" name="Oval 65"/>
            <p:cNvSpPr>
              <a:spLocks noChangeArrowheads="1"/>
            </p:cNvSpPr>
            <p:nvPr/>
          </p:nvSpPr>
          <p:spPr bwMode="auto">
            <a:xfrm>
              <a:off x="2034" y="1680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27</a:t>
              </a:r>
            </a:p>
          </p:txBody>
        </p:sp>
        <p:sp>
          <p:nvSpPr>
            <p:cNvPr id="109639" name="Oval 66"/>
            <p:cNvSpPr>
              <a:spLocks noChangeArrowheads="1"/>
            </p:cNvSpPr>
            <p:nvPr/>
          </p:nvSpPr>
          <p:spPr bwMode="auto">
            <a:xfrm>
              <a:off x="2004" y="1644"/>
              <a:ext cx="49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411</a:t>
              </a:r>
            </a:p>
          </p:txBody>
        </p:sp>
        <p:sp>
          <p:nvSpPr>
            <p:cNvPr id="109640" name="Oval 67"/>
            <p:cNvSpPr>
              <a:spLocks noChangeArrowheads="1"/>
            </p:cNvSpPr>
            <p:nvPr/>
          </p:nvSpPr>
          <p:spPr bwMode="auto">
            <a:xfrm>
              <a:off x="2058" y="1639"/>
              <a:ext cx="49" cy="47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501</a:t>
              </a:r>
            </a:p>
          </p:txBody>
        </p:sp>
        <p:sp>
          <p:nvSpPr>
            <p:cNvPr id="109641" name="Oval 68"/>
            <p:cNvSpPr>
              <a:spLocks noChangeArrowheads="1"/>
            </p:cNvSpPr>
            <p:nvPr/>
          </p:nvSpPr>
          <p:spPr bwMode="auto">
            <a:xfrm>
              <a:off x="2112" y="1644"/>
              <a:ext cx="48" cy="4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solidFill>
                    <a:schemeClr val="bg2"/>
                  </a:solidFill>
                </a:rPr>
                <a:t>502</a:t>
              </a:r>
            </a:p>
          </p:txBody>
        </p:sp>
        <p:sp>
          <p:nvSpPr>
            <p:cNvPr id="109642" name="Oval 69"/>
            <p:cNvSpPr>
              <a:spLocks noChangeAspect="1" noChangeArrowheads="1"/>
            </p:cNvSpPr>
            <p:nvPr/>
          </p:nvSpPr>
          <p:spPr bwMode="auto">
            <a:xfrm>
              <a:off x="1692" y="1628"/>
              <a:ext cx="32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43" name="Oval 70"/>
            <p:cNvSpPr>
              <a:spLocks noChangeAspect="1" noChangeArrowheads="1"/>
            </p:cNvSpPr>
            <p:nvPr/>
          </p:nvSpPr>
          <p:spPr bwMode="auto">
            <a:xfrm>
              <a:off x="1754" y="1628"/>
              <a:ext cx="31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44" name="Oval 71"/>
            <p:cNvSpPr>
              <a:spLocks noChangeAspect="1" noChangeArrowheads="1"/>
            </p:cNvSpPr>
            <p:nvPr/>
          </p:nvSpPr>
          <p:spPr bwMode="auto">
            <a:xfrm>
              <a:off x="1815" y="1628"/>
              <a:ext cx="32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45" name="Oval 72"/>
            <p:cNvSpPr>
              <a:spLocks noChangeAspect="1" noChangeArrowheads="1"/>
            </p:cNvSpPr>
            <p:nvPr/>
          </p:nvSpPr>
          <p:spPr bwMode="auto">
            <a:xfrm>
              <a:off x="1877" y="1628"/>
              <a:ext cx="32" cy="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9574" name="Picture 73" descr="spegmcl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9863" y="1227138"/>
            <a:ext cx="48720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5" name="Line 74"/>
          <p:cNvSpPr>
            <a:spLocks noChangeShapeType="1"/>
          </p:cNvSpPr>
          <p:nvPr/>
        </p:nvSpPr>
        <p:spPr bwMode="auto">
          <a:xfrm flipH="1" flipV="1">
            <a:off x="1219200" y="2181225"/>
            <a:ext cx="66675" cy="295275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6" name="Line 75"/>
          <p:cNvSpPr>
            <a:spLocks noChangeShapeType="1"/>
          </p:cNvSpPr>
          <p:nvPr/>
        </p:nvSpPr>
        <p:spPr bwMode="auto">
          <a:xfrm flipH="1" flipV="1">
            <a:off x="1819275" y="2209800"/>
            <a:ext cx="85725" cy="314325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7" name="Line 76"/>
          <p:cNvSpPr>
            <a:spLocks noChangeShapeType="1"/>
          </p:cNvSpPr>
          <p:nvPr/>
        </p:nvSpPr>
        <p:spPr bwMode="auto">
          <a:xfrm flipV="1">
            <a:off x="2419350" y="2181225"/>
            <a:ext cx="38100" cy="28575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8" name="Line 77"/>
          <p:cNvSpPr>
            <a:spLocks noChangeShapeType="1"/>
          </p:cNvSpPr>
          <p:nvPr/>
        </p:nvSpPr>
        <p:spPr bwMode="auto">
          <a:xfrm flipV="1">
            <a:off x="3295650" y="2247900"/>
            <a:ext cx="9525" cy="22860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9" name="Rectangle 78"/>
          <p:cNvSpPr>
            <a:spLocks noChangeArrowheads="1"/>
          </p:cNvSpPr>
          <p:nvPr/>
        </p:nvSpPr>
        <p:spPr bwMode="auto">
          <a:xfrm>
            <a:off x="4591050" y="1276350"/>
            <a:ext cx="174625" cy="104775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9580" name="Picture 79" descr="patch1"/>
          <p:cNvPicPr>
            <a:picLocks noChangeArrowheads="1"/>
          </p:cNvPicPr>
          <p:nvPr/>
        </p:nvPicPr>
        <p:blipFill>
          <a:blip r:embed="rId4"/>
          <a:srcRect l="28000" t="6400" r="10400" b="10667"/>
          <a:stretch>
            <a:fillRect/>
          </a:stretch>
        </p:blipFill>
        <p:spPr bwMode="auto">
          <a:xfrm>
            <a:off x="1158875" y="1116013"/>
            <a:ext cx="1365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1" name="Picture 80" descr="patch2"/>
          <p:cNvPicPr>
            <a:picLocks noChangeArrowheads="1"/>
          </p:cNvPicPr>
          <p:nvPr/>
        </p:nvPicPr>
        <p:blipFill>
          <a:blip r:embed="rId5"/>
          <a:srcRect l="12801" t="6400" r="9599" b="10667"/>
          <a:stretch>
            <a:fillRect/>
          </a:stretch>
        </p:blipFill>
        <p:spPr bwMode="auto">
          <a:xfrm>
            <a:off x="1762125" y="1116013"/>
            <a:ext cx="1365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2" name="Picture 81" descr="patch3"/>
          <p:cNvPicPr>
            <a:picLocks noChangeArrowheads="1"/>
          </p:cNvPicPr>
          <p:nvPr/>
        </p:nvPicPr>
        <p:blipFill>
          <a:blip r:embed="rId6"/>
          <a:srcRect l="12801" t="6400" r="9599" b="10667"/>
          <a:stretch>
            <a:fillRect/>
          </a:stretch>
        </p:blipFill>
        <p:spPr bwMode="auto">
          <a:xfrm>
            <a:off x="2387600" y="1116013"/>
            <a:ext cx="1365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3" name="Picture 82" descr="patch4"/>
          <p:cNvPicPr>
            <a:picLocks noChangeArrowheads="1"/>
          </p:cNvPicPr>
          <p:nvPr/>
        </p:nvPicPr>
        <p:blipFill>
          <a:blip r:embed="rId7"/>
          <a:srcRect l="12801" t="6400" r="9599" b="10667"/>
          <a:stretch>
            <a:fillRect/>
          </a:stretch>
        </p:blipFill>
        <p:spPr bwMode="auto">
          <a:xfrm>
            <a:off x="3254375" y="1116013"/>
            <a:ext cx="1365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4" name="Freeform 83"/>
          <p:cNvSpPr>
            <a:spLocks/>
          </p:cNvSpPr>
          <p:nvPr/>
        </p:nvSpPr>
        <p:spPr bwMode="auto">
          <a:xfrm>
            <a:off x="1228725" y="798513"/>
            <a:ext cx="3409950" cy="496887"/>
          </a:xfrm>
          <a:custGeom>
            <a:avLst/>
            <a:gdLst>
              <a:gd name="T0" fmla="*/ 0 w 2148"/>
              <a:gd name="T1" fmla="*/ 315912 h 313"/>
              <a:gd name="T2" fmla="*/ 1076325 w 2148"/>
              <a:gd name="T3" fmla="*/ 30162 h 313"/>
              <a:gd name="T4" fmla="*/ 3409950 w 2148"/>
              <a:gd name="T5" fmla="*/ 496887 h 313"/>
              <a:gd name="T6" fmla="*/ 0 60000 65536"/>
              <a:gd name="T7" fmla="*/ 0 60000 65536"/>
              <a:gd name="T8" fmla="*/ 0 60000 65536"/>
              <a:gd name="T9" fmla="*/ 0 w 2148"/>
              <a:gd name="T10" fmla="*/ 0 h 313"/>
              <a:gd name="T11" fmla="*/ 2148 w 2148"/>
              <a:gd name="T12" fmla="*/ 313 h 3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" h="313">
                <a:moveTo>
                  <a:pt x="0" y="199"/>
                </a:moveTo>
                <a:cubicBezTo>
                  <a:pt x="160" y="99"/>
                  <a:pt x="320" y="0"/>
                  <a:pt x="678" y="19"/>
                </a:cubicBezTo>
                <a:cubicBezTo>
                  <a:pt x="1036" y="38"/>
                  <a:pt x="1592" y="175"/>
                  <a:pt x="2148" y="313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5" name="Freeform 84"/>
          <p:cNvSpPr>
            <a:spLocks/>
          </p:cNvSpPr>
          <p:nvPr/>
        </p:nvSpPr>
        <p:spPr bwMode="auto">
          <a:xfrm>
            <a:off x="1828800" y="830263"/>
            <a:ext cx="2762250" cy="493712"/>
          </a:xfrm>
          <a:custGeom>
            <a:avLst/>
            <a:gdLst>
              <a:gd name="T0" fmla="*/ 0 w 1740"/>
              <a:gd name="T1" fmla="*/ 331787 h 311"/>
              <a:gd name="T2" fmla="*/ 495300 w 1740"/>
              <a:gd name="T3" fmla="*/ 26987 h 311"/>
              <a:gd name="T4" fmla="*/ 2762250 w 1740"/>
              <a:gd name="T5" fmla="*/ 493712 h 311"/>
              <a:gd name="T6" fmla="*/ 0 60000 65536"/>
              <a:gd name="T7" fmla="*/ 0 60000 65536"/>
              <a:gd name="T8" fmla="*/ 0 60000 65536"/>
              <a:gd name="T9" fmla="*/ 0 w 1740"/>
              <a:gd name="T10" fmla="*/ 0 h 311"/>
              <a:gd name="T11" fmla="*/ 1740 w 1740"/>
              <a:gd name="T12" fmla="*/ 311 h 3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0" h="311">
                <a:moveTo>
                  <a:pt x="0" y="209"/>
                </a:moveTo>
                <a:cubicBezTo>
                  <a:pt x="11" y="104"/>
                  <a:pt x="22" y="0"/>
                  <a:pt x="312" y="17"/>
                </a:cubicBezTo>
                <a:cubicBezTo>
                  <a:pt x="602" y="34"/>
                  <a:pt x="1171" y="172"/>
                  <a:pt x="1740" y="311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6" name="Freeform 85"/>
          <p:cNvSpPr>
            <a:spLocks/>
          </p:cNvSpPr>
          <p:nvPr/>
        </p:nvSpPr>
        <p:spPr bwMode="auto">
          <a:xfrm>
            <a:off x="2333625" y="920750"/>
            <a:ext cx="2247900" cy="450850"/>
          </a:xfrm>
          <a:custGeom>
            <a:avLst/>
            <a:gdLst>
              <a:gd name="T0" fmla="*/ 133350 w 1416"/>
              <a:gd name="T1" fmla="*/ 203200 h 284"/>
              <a:gd name="T2" fmla="*/ 352425 w 1416"/>
              <a:gd name="T3" fmla="*/ 41275 h 284"/>
              <a:gd name="T4" fmla="*/ 2247900 w 1416"/>
              <a:gd name="T5" fmla="*/ 450850 h 284"/>
              <a:gd name="T6" fmla="*/ 0 60000 65536"/>
              <a:gd name="T7" fmla="*/ 0 60000 65536"/>
              <a:gd name="T8" fmla="*/ 0 60000 65536"/>
              <a:gd name="T9" fmla="*/ 0 w 1416"/>
              <a:gd name="T10" fmla="*/ 0 h 284"/>
              <a:gd name="T11" fmla="*/ 1416 w 1416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6" h="284">
                <a:moveTo>
                  <a:pt x="84" y="128"/>
                </a:moveTo>
                <a:cubicBezTo>
                  <a:pt x="42" y="64"/>
                  <a:pt x="0" y="0"/>
                  <a:pt x="222" y="26"/>
                </a:cubicBezTo>
                <a:cubicBezTo>
                  <a:pt x="444" y="52"/>
                  <a:pt x="930" y="168"/>
                  <a:pt x="1416" y="284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7" name="Freeform 86"/>
          <p:cNvSpPr>
            <a:spLocks/>
          </p:cNvSpPr>
          <p:nvPr/>
        </p:nvSpPr>
        <p:spPr bwMode="auto">
          <a:xfrm>
            <a:off x="3371850" y="1228725"/>
            <a:ext cx="1209675" cy="257175"/>
          </a:xfrm>
          <a:custGeom>
            <a:avLst/>
            <a:gdLst>
              <a:gd name="T0" fmla="*/ 0 w 762"/>
              <a:gd name="T1" fmla="*/ 0 h 162"/>
              <a:gd name="T2" fmla="*/ 1209675 w 762"/>
              <a:gd name="T3" fmla="*/ 257175 h 162"/>
              <a:gd name="T4" fmla="*/ 0 60000 65536"/>
              <a:gd name="T5" fmla="*/ 0 60000 65536"/>
              <a:gd name="T6" fmla="*/ 0 w 762"/>
              <a:gd name="T7" fmla="*/ 0 h 162"/>
              <a:gd name="T8" fmla="*/ 762 w 762"/>
              <a:gd name="T9" fmla="*/ 162 h 1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2" h="162">
                <a:moveTo>
                  <a:pt x="0" y="0"/>
                </a:moveTo>
                <a:cubicBezTo>
                  <a:pt x="0" y="0"/>
                  <a:pt x="381" y="81"/>
                  <a:pt x="762" y="162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Date Placeholder 8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 Oct 2011</a:t>
            </a:r>
            <a:endParaRPr lang="en-US" altLang="en-US"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2C40F-7640-40A4-AF56-79C85E804F0D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24046</TotalTime>
  <Words>2396</Words>
  <Application>Microsoft Office PowerPoint</Application>
  <PresentationFormat>On-screen Show (4:3)</PresentationFormat>
  <Paragraphs>649</Paragraphs>
  <Slides>32</Slides>
  <Notes>9</Notes>
  <HiddenSlides>0</HiddenSlides>
  <MMClips>10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Edge</vt:lpstr>
      <vt:lpstr>Equation</vt:lpstr>
      <vt:lpstr>Latent Variable Models and Signal Separation</vt:lpstr>
      <vt:lpstr>Summary So Far</vt:lpstr>
      <vt:lpstr>Next up: Shift/Transform Invariance</vt:lpstr>
      <vt:lpstr>Next up: Shift/Transform Invariance</vt:lpstr>
      <vt:lpstr>Patches are more representative than frames</vt:lpstr>
      <vt:lpstr>Images: Patches often form the image</vt:lpstr>
      <vt:lpstr>Shift-invariant modelling</vt:lpstr>
      <vt:lpstr>Shift Invariance in one Dimension</vt:lpstr>
      <vt:lpstr>Shift Invariance in one Dimension</vt:lpstr>
      <vt:lpstr>Shift Invariance in one Dimension</vt:lpstr>
      <vt:lpstr>Shift Invariance in one Dimension</vt:lpstr>
      <vt:lpstr>Probability of drawing a particular (t,f) combination</vt:lpstr>
      <vt:lpstr>Learning the Model</vt:lpstr>
      <vt:lpstr>Learning the Model</vt:lpstr>
      <vt:lpstr>Shift invariant model: Update Rules</vt:lpstr>
      <vt:lpstr>Shift-invariance in one time: example</vt:lpstr>
      <vt:lpstr>Shift Invariance in Time: Dereverberation</vt:lpstr>
      <vt:lpstr>Dereverberation</vt:lpstr>
      <vt:lpstr>Shift Invariance in Two Dimensions</vt:lpstr>
      <vt:lpstr>Learning the Model</vt:lpstr>
      <vt:lpstr>Learning the Model</vt:lpstr>
      <vt:lpstr>Shift invariant model: Update Rules</vt:lpstr>
      <vt:lpstr>2D Shift Invariance: The problem of indeterminacy</vt:lpstr>
      <vt:lpstr>Example: 2-D shift invariance</vt:lpstr>
      <vt:lpstr>Example: 2-D shift invarince</vt:lpstr>
      <vt:lpstr>Beyond shift-invariance: transform invariance</vt:lpstr>
      <vt:lpstr>Transform invariance: Generation</vt:lpstr>
      <vt:lpstr>Transform invariance</vt:lpstr>
      <vt:lpstr>Example: Transform Invariance</vt:lpstr>
      <vt:lpstr>Transform invariance: model limitations and extensions</vt:lpstr>
      <vt:lpstr>Transform Invariance: Uses and Limitations</vt:lpstr>
      <vt:lpstr>Example: Higher dimensional data</vt:lpstr>
    </vt:vector>
  </TitlesOfParts>
  <Company>CMU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Basics</dc:title>
  <dc:creator>Bhiksha Raj</dc:creator>
  <cp:lastModifiedBy>bhiksha</cp:lastModifiedBy>
  <cp:revision>147</cp:revision>
  <dcterms:created xsi:type="dcterms:W3CDTF">2009-06-18T09:28:00Z</dcterms:created>
  <dcterms:modified xsi:type="dcterms:W3CDTF">2011-10-18T16:46:32Z</dcterms:modified>
</cp:coreProperties>
</file>